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82" r:id="rId2"/>
    <p:sldId id="399" r:id="rId3"/>
    <p:sldId id="400" r:id="rId4"/>
    <p:sldId id="401" r:id="rId5"/>
    <p:sldId id="403" r:id="rId6"/>
    <p:sldId id="383" r:id="rId7"/>
    <p:sldId id="402" r:id="rId8"/>
    <p:sldId id="386" r:id="rId9"/>
    <p:sldId id="387" r:id="rId10"/>
    <p:sldId id="388" r:id="rId11"/>
    <p:sldId id="390" r:id="rId12"/>
    <p:sldId id="391" r:id="rId13"/>
    <p:sldId id="389" r:id="rId14"/>
    <p:sldId id="392" r:id="rId15"/>
    <p:sldId id="397" r:id="rId16"/>
    <p:sldId id="394" r:id="rId17"/>
    <p:sldId id="3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888" autoAdjust="0"/>
  </p:normalViewPr>
  <p:slideViewPr>
    <p:cSldViewPr snapToGrid="0">
      <p:cViewPr varScale="1">
        <p:scale>
          <a:sx n="92" d="100"/>
          <a:sy n="92" d="100"/>
        </p:scale>
        <p:origin x="1314" y="7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76075-CBE6-451B-8969-C6F648A57A9F}"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40667-5A06-4CC7-8738-3F198AE2C3AC}" type="slidenum">
              <a:rPr lang="en-US" smtClean="0"/>
              <a:t>‹#›</a:t>
            </a:fld>
            <a:endParaRPr lang="en-US"/>
          </a:p>
        </p:txBody>
      </p:sp>
    </p:spTree>
    <p:extLst>
      <p:ext uri="{BB962C8B-B14F-4D97-AF65-F5344CB8AC3E}">
        <p14:creationId xmlns:p14="http://schemas.microsoft.com/office/powerpoint/2010/main" val="324381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guys have heard of Rich Call Display?</a:t>
            </a:r>
          </a:p>
          <a:p>
            <a:endParaRPr lang="en-US" dirty="0"/>
          </a:p>
          <a:p>
            <a:r>
              <a:rPr lang="en-US" dirty="0"/>
              <a:t>How many of you have received a call that’s has a branded logo on it?</a:t>
            </a:r>
          </a:p>
        </p:txBody>
      </p:sp>
      <p:sp>
        <p:nvSpPr>
          <p:cNvPr id="4" name="Slide Number Placeholder 3"/>
          <p:cNvSpPr>
            <a:spLocks noGrp="1"/>
          </p:cNvSpPr>
          <p:nvPr>
            <p:ph type="sldNum" sz="quarter" idx="5"/>
          </p:nvPr>
        </p:nvSpPr>
        <p:spPr/>
        <p:txBody>
          <a:bodyPr/>
          <a:lstStyle/>
          <a:p>
            <a:fld id="{62B40667-5A06-4CC7-8738-3F198AE2C3AC}" type="slidenum">
              <a:rPr lang="en-US" smtClean="0"/>
              <a:t>1</a:t>
            </a:fld>
            <a:endParaRPr lang="en-US"/>
          </a:p>
        </p:txBody>
      </p:sp>
    </p:spTree>
    <p:extLst>
      <p:ext uri="{BB962C8B-B14F-4D97-AF65-F5344CB8AC3E}">
        <p14:creationId xmlns:p14="http://schemas.microsoft.com/office/powerpoint/2010/main" val="95167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B40667-5A06-4CC7-8738-3F198AE2C3AC}" type="slidenum">
              <a:rPr lang="en-US" smtClean="0"/>
              <a:t>14</a:t>
            </a:fld>
            <a:endParaRPr lang="en-US"/>
          </a:p>
        </p:txBody>
      </p:sp>
    </p:spTree>
    <p:extLst>
      <p:ext uri="{BB962C8B-B14F-4D97-AF65-F5344CB8AC3E}">
        <p14:creationId xmlns:p14="http://schemas.microsoft.com/office/powerpoint/2010/main" val="334015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148E4-F6AC-5A92-1675-E7DDA06BE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8CC61-876D-A1AB-5E61-75F0C157C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AF8F7B-6301-8911-F8DB-5A6D83E9E92B}"/>
              </a:ext>
            </a:extLst>
          </p:cNvPr>
          <p:cNvSpPr>
            <a:spLocks noGrp="1"/>
          </p:cNvSpPr>
          <p:nvPr>
            <p:ph type="body" idx="1"/>
          </p:nvPr>
        </p:nvSpPr>
        <p:spPr/>
        <p:txBody>
          <a:bodyPr/>
          <a:lstStyle/>
          <a:p>
            <a:r>
              <a:rPr lang="en-US" dirty="0"/>
              <a:t>Despite signing calls with A level attestation, a large percentage </a:t>
            </a:r>
          </a:p>
        </p:txBody>
      </p:sp>
      <p:sp>
        <p:nvSpPr>
          <p:cNvPr id="4" name="Slide Number Placeholder 3">
            <a:extLst>
              <a:ext uri="{FF2B5EF4-FFF2-40B4-BE49-F238E27FC236}">
                <a16:creationId xmlns:a16="http://schemas.microsoft.com/office/drawing/2014/main" id="{8BBFF715-A69F-843C-7B22-F554142EBEB1}"/>
              </a:ext>
            </a:extLst>
          </p:cNvPr>
          <p:cNvSpPr>
            <a:spLocks noGrp="1"/>
          </p:cNvSpPr>
          <p:nvPr>
            <p:ph type="sldNum" sz="quarter" idx="5"/>
          </p:nvPr>
        </p:nvSpPr>
        <p:spPr/>
        <p:txBody>
          <a:bodyPr/>
          <a:lstStyle/>
          <a:p>
            <a:fld id="{62B40667-5A06-4CC7-8738-3F198AE2C3AC}" type="slidenum">
              <a:rPr lang="en-US" smtClean="0"/>
              <a:t>16</a:t>
            </a:fld>
            <a:endParaRPr lang="en-US"/>
          </a:p>
        </p:txBody>
      </p:sp>
    </p:spTree>
    <p:extLst>
      <p:ext uri="{BB962C8B-B14F-4D97-AF65-F5344CB8AC3E}">
        <p14:creationId xmlns:p14="http://schemas.microsoft.com/office/powerpoint/2010/main" val="377263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C39E-3C2C-0E53-96CF-F11EC1209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A6954-53F3-8CE5-566A-7668463F4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C591C-D2F1-A43A-764C-28582A7B53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78D424-7CE2-1DB9-619D-EEBF78B05730}"/>
              </a:ext>
            </a:extLst>
          </p:cNvPr>
          <p:cNvSpPr>
            <a:spLocks noGrp="1"/>
          </p:cNvSpPr>
          <p:nvPr>
            <p:ph type="sldNum" sz="quarter" idx="5"/>
          </p:nvPr>
        </p:nvSpPr>
        <p:spPr/>
        <p:txBody>
          <a:bodyPr/>
          <a:lstStyle/>
          <a:p>
            <a:fld id="{62B40667-5A06-4CC7-8738-3F198AE2C3AC}" type="slidenum">
              <a:rPr lang="en-US" smtClean="0"/>
              <a:t>17</a:t>
            </a:fld>
            <a:endParaRPr lang="en-US"/>
          </a:p>
        </p:txBody>
      </p:sp>
    </p:spTree>
    <p:extLst>
      <p:ext uri="{BB962C8B-B14F-4D97-AF65-F5344CB8AC3E}">
        <p14:creationId xmlns:p14="http://schemas.microsoft.com/office/powerpoint/2010/main" val="309441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0E399-0762-F1E9-57E8-A5B7DDF71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FB5FD-923C-4DFA-9C06-46613825C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B826A-772C-3223-5DAA-ECA41B448F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3E2AE0-62A4-7A0B-8CB4-011DEA45790F}"/>
              </a:ext>
            </a:extLst>
          </p:cNvPr>
          <p:cNvSpPr>
            <a:spLocks noGrp="1"/>
          </p:cNvSpPr>
          <p:nvPr>
            <p:ph type="sldNum" sz="quarter" idx="5"/>
          </p:nvPr>
        </p:nvSpPr>
        <p:spPr/>
        <p:txBody>
          <a:bodyPr/>
          <a:lstStyle/>
          <a:p>
            <a:fld id="{62B40667-5A06-4CC7-8738-3F198AE2C3AC}" type="slidenum">
              <a:rPr lang="en-US" smtClean="0"/>
              <a:t>2</a:t>
            </a:fld>
            <a:endParaRPr lang="en-US"/>
          </a:p>
        </p:txBody>
      </p:sp>
    </p:spTree>
    <p:extLst>
      <p:ext uri="{BB962C8B-B14F-4D97-AF65-F5344CB8AC3E}">
        <p14:creationId xmlns:p14="http://schemas.microsoft.com/office/powerpoint/2010/main" val="279023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90E8-BA68-248F-205F-54DA8D7B0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AD96E-A51F-C4A7-6918-835CD9578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C2FF3-22A9-F4CF-7A3F-26B1F868859A}"/>
              </a:ext>
            </a:extLst>
          </p:cNvPr>
          <p:cNvSpPr>
            <a:spLocks noGrp="1"/>
          </p:cNvSpPr>
          <p:nvPr>
            <p:ph type="body" idx="1"/>
          </p:nvPr>
        </p:nvSpPr>
        <p:spPr/>
        <p:txBody>
          <a:bodyPr/>
          <a:lstStyle/>
          <a:p>
            <a:r>
              <a:rPr lang="en-US" dirty="0"/>
              <a:t>While STIR/SHAKEN has reduced number spoofing, legacy CNAM databases currently remain the only widespread source of caller name information, but because those databases reportedly are not reliably accurate and are subject to manipulation, concerns exist about their continued use.12 Rich Call Data (RCD) and other potential solutions that capitalize upon the capabilities of IP networks offer alternatives to CNAM databases for transmission of caller identification information. </a:t>
            </a:r>
          </a:p>
        </p:txBody>
      </p:sp>
      <p:sp>
        <p:nvSpPr>
          <p:cNvPr id="4" name="Slide Number Placeholder 3">
            <a:extLst>
              <a:ext uri="{FF2B5EF4-FFF2-40B4-BE49-F238E27FC236}">
                <a16:creationId xmlns:a16="http://schemas.microsoft.com/office/drawing/2014/main" id="{DEBB9AF5-DF86-9084-DA35-33A487C7FBAD}"/>
              </a:ext>
            </a:extLst>
          </p:cNvPr>
          <p:cNvSpPr>
            <a:spLocks noGrp="1"/>
          </p:cNvSpPr>
          <p:nvPr>
            <p:ph type="sldNum" sz="quarter" idx="5"/>
          </p:nvPr>
        </p:nvSpPr>
        <p:spPr/>
        <p:txBody>
          <a:bodyPr/>
          <a:lstStyle/>
          <a:p>
            <a:fld id="{62B40667-5A06-4CC7-8738-3F198AE2C3AC}" type="slidenum">
              <a:rPr lang="en-US" smtClean="0"/>
              <a:t>3</a:t>
            </a:fld>
            <a:endParaRPr lang="en-US"/>
          </a:p>
        </p:txBody>
      </p:sp>
    </p:spTree>
    <p:extLst>
      <p:ext uri="{BB962C8B-B14F-4D97-AF65-F5344CB8AC3E}">
        <p14:creationId xmlns:p14="http://schemas.microsoft.com/office/powerpoint/2010/main" val="212125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77AA6-356D-2BA8-66FA-5E8E7F3A4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4000A-C8D3-B66C-47AF-7B88B9FCF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C450D-3633-32E7-C9EE-D4DC5182AEF9}"/>
              </a:ext>
            </a:extLst>
          </p:cNvPr>
          <p:cNvSpPr>
            <a:spLocks noGrp="1"/>
          </p:cNvSpPr>
          <p:nvPr>
            <p:ph type="body" idx="1"/>
          </p:nvPr>
        </p:nvSpPr>
        <p:spPr/>
        <p:txBody>
          <a:bodyPr/>
          <a:lstStyle/>
          <a:p>
            <a:pPr fontAlgn="base"/>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95% of call traffic between those top carriers was signed with “A level” attestation. This enables the operators to establish SIP-to-SIP connections between originating and terminating parties, preventing robocall bad actors from infiltrating tier-1 networks.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However, despite tier-1 carriers’ positive momentum, the percentage of signed calls between non-top carriers fell by nearly 25% in 2024. Robocall bad actors have exploited these providers’ reliance on legacy TDM circuits — and the dropping of the original STIR/SHAKEN information— to hide malicious, unwanted robocall traffic. </a:t>
            </a:r>
          </a:p>
          <a:p>
            <a:br>
              <a:rPr lang="en-US" dirty="0"/>
            </a:br>
            <a:endParaRPr lang="en-US" dirty="0"/>
          </a:p>
        </p:txBody>
      </p:sp>
      <p:sp>
        <p:nvSpPr>
          <p:cNvPr id="4" name="Slide Number Placeholder 3">
            <a:extLst>
              <a:ext uri="{FF2B5EF4-FFF2-40B4-BE49-F238E27FC236}">
                <a16:creationId xmlns:a16="http://schemas.microsoft.com/office/drawing/2014/main" id="{40D9D094-ED3A-F44A-5BE8-7C050C681A9E}"/>
              </a:ext>
            </a:extLst>
          </p:cNvPr>
          <p:cNvSpPr>
            <a:spLocks noGrp="1"/>
          </p:cNvSpPr>
          <p:nvPr>
            <p:ph type="sldNum" sz="quarter" idx="5"/>
          </p:nvPr>
        </p:nvSpPr>
        <p:spPr/>
        <p:txBody>
          <a:bodyPr/>
          <a:lstStyle/>
          <a:p>
            <a:fld id="{62B40667-5A06-4CC7-8738-3F198AE2C3AC}" type="slidenum">
              <a:rPr lang="en-US" smtClean="0"/>
              <a:t>4</a:t>
            </a:fld>
            <a:endParaRPr lang="en-US"/>
          </a:p>
        </p:txBody>
      </p:sp>
    </p:spTree>
    <p:extLst>
      <p:ext uri="{BB962C8B-B14F-4D97-AF65-F5344CB8AC3E}">
        <p14:creationId xmlns:p14="http://schemas.microsoft.com/office/powerpoint/2010/main" val="260903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3A7E4-A47B-DD9C-E682-6F09F0462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67D02-0997-AB20-1A67-67D0BC1FF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86352-1905-64F9-3CA0-F88BD1428D83}"/>
              </a:ext>
            </a:extLst>
          </p:cNvPr>
          <p:cNvSpPr>
            <a:spLocks noGrp="1"/>
          </p:cNvSpPr>
          <p:nvPr>
            <p:ph type="body" idx="1"/>
          </p:nvPr>
        </p:nvSpPr>
        <p:spPr/>
        <p:txBody>
          <a:bodyPr/>
          <a:lstStyle/>
          <a:p>
            <a:pPr fontAlgn="base"/>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95% of call traffic between those top carriers was signed with “A level” attestation. This enables the operators to establish SIP-to-SIP connections between originating and terminating parties, preventing robocall bad actors from infiltrating tier-1 networks.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However, despite tier-1 carriers’ positive momentum, the percentage of signed calls between non-top carriers fell by nearly 25% in 2024. Robocall bad actors have exploited these providers’ reliance on legacy TDM circuits — and the dropping of the original STIR/SHAKEN information— to hide malicious, unwanted robocall traffic. </a:t>
            </a:r>
          </a:p>
          <a:p>
            <a:br>
              <a:rPr lang="en-US" dirty="0"/>
            </a:br>
            <a:endParaRPr lang="en-US" dirty="0"/>
          </a:p>
        </p:txBody>
      </p:sp>
      <p:sp>
        <p:nvSpPr>
          <p:cNvPr id="4" name="Slide Number Placeholder 3">
            <a:extLst>
              <a:ext uri="{FF2B5EF4-FFF2-40B4-BE49-F238E27FC236}">
                <a16:creationId xmlns:a16="http://schemas.microsoft.com/office/drawing/2014/main" id="{E3E6A465-6719-3075-FB91-5AF8F9931EDC}"/>
              </a:ext>
            </a:extLst>
          </p:cNvPr>
          <p:cNvSpPr>
            <a:spLocks noGrp="1"/>
          </p:cNvSpPr>
          <p:nvPr>
            <p:ph type="sldNum" sz="quarter" idx="5"/>
          </p:nvPr>
        </p:nvSpPr>
        <p:spPr/>
        <p:txBody>
          <a:bodyPr/>
          <a:lstStyle/>
          <a:p>
            <a:fld id="{62B40667-5A06-4CC7-8738-3F198AE2C3AC}" type="slidenum">
              <a:rPr lang="en-US" smtClean="0"/>
              <a:t>5</a:t>
            </a:fld>
            <a:endParaRPr lang="en-US"/>
          </a:p>
        </p:txBody>
      </p:sp>
    </p:spTree>
    <p:extLst>
      <p:ext uri="{BB962C8B-B14F-4D97-AF65-F5344CB8AC3E}">
        <p14:creationId xmlns:p14="http://schemas.microsoft.com/office/powerpoint/2010/main" val="304903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STIR/SHAKEN has reduced number spoofing, legacy CNAM databases currently remain the only widespread source of caller name information, but because those databases reportedly are not reliably accurate and are subject to manipulation, concerns exist about their continued use.12 Rich Call Data (RCD) and other potential solutions that capitalize upon the capabilities of IP networks offer alternatives to CNAM databases for transmission of caller identification information. </a:t>
            </a:r>
          </a:p>
        </p:txBody>
      </p:sp>
      <p:sp>
        <p:nvSpPr>
          <p:cNvPr id="4" name="Slide Number Placeholder 3"/>
          <p:cNvSpPr>
            <a:spLocks noGrp="1"/>
          </p:cNvSpPr>
          <p:nvPr>
            <p:ph type="sldNum" sz="quarter" idx="5"/>
          </p:nvPr>
        </p:nvSpPr>
        <p:spPr/>
        <p:txBody>
          <a:bodyPr/>
          <a:lstStyle/>
          <a:p>
            <a:fld id="{62B40667-5A06-4CC7-8738-3F198AE2C3AC}" type="slidenum">
              <a:rPr lang="en-US" smtClean="0"/>
              <a:t>6</a:t>
            </a:fld>
            <a:endParaRPr lang="en-US"/>
          </a:p>
        </p:txBody>
      </p:sp>
    </p:spTree>
    <p:extLst>
      <p:ext uri="{BB962C8B-B14F-4D97-AF65-F5344CB8AC3E}">
        <p14:creationId xmlns:p14="http://schemas.microsoft.com/office/powerpoint/2010/main" val="34389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44B8A-6B04-F91D-C5E7-C95C5ADA1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AB074-E851-09FD-8E1E-B1F52D4D4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71231-369C-A935-61EC-8D0307AEB87B}"/>
              </a:ext>
            </a:extLst>
          </p:cNvPr>
          <p:cNvSpPr>
            <a:spLocks noGrp="1"/>
          </p:cNvSpPr>
          <p:nvPr>
            <p:ph type="body" idx="1"/>
          </p:nvPr>
        </p:nvSpPr>
        <p:spPr/>
        <p:txBody>
          <a:bodyPr/>
          <a:lstStyle/>
          <a:p>
            <a:r>
              <a:rPr lang="en-US" dirty="0"/>
              <a:t>While STIR/SHAKEN has reduced number spoofing, legacy CNAM databases currently remain the only widespread source of caller name information, but because those databases reportedly are not reliably accurate and are subject to manipulation, concerns exist about their continued use.12 Rich Call Data (RCD) and other potential solutions that capitalize upon the capabilities of IP networks offer alternatives to CNAM databases for transmission of caller identification information. </a:t>
            </a:r>
          </a:p>
        </p:txBody>
      </p:sp>
      <p:sp>
        <p:nvSpPr>
          <p:cNvPr id="4" name="Slide Number Placeholder 3">
            <a:extLst>
              <a:ext uri="{FF2B5EF4-FFF2-40B4-BE49-F238E27FC236}">
                <a16:creationId xmlns:a16="http://schemas.microsoft.com/office/drawing/2014/main" id="{E5E67E0E-8855-B8DC-7E01-8B34E0174E47}"/>
              </a:ext>
            </a:extLst>
          </p:cNvPr>
          <p:cNvSpPr>
            <a:spLocks noGrp="1"/>
          </p:cNvSpPr>
          <p:nvPr>
            <p:ph type="sldNum" sz="quarter" idx="5"/>
          </p:nvPr>
        </p:nvSpPr>
        <p:spPr/>
        <p:txBody>
          <a:bodyPr/>
          <a:lstStyle/>
          <a:p>
            <a:fld id="{62B40667-5A06-4CC7-8738-3F198AE2C3AC}" type="slidenum">
              <a:rPr lang="en-US" smtClean="0"/>
              <a:t>7</a:t>
            </a:fld>
            <a:endParaRPr lang="en-US"/>
          </a:p>
        </p:txBody>
      </p:sp>
    </p:spTree>
    <p:extLst>
      <p:ext uri="{BB962C8B-B14F-4D97-AF65-F5344CB8AC3E}">
        <p14:creationId xmlns:p14="http://schemas.microsoft.com/office/powerpoint/2010/main" val="253997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your dialer or OSP, you can request to set your caller name/CNAM. </a:t>
            </a:r>
          </a:p>
        </p:txBody>
      </p:sp>
      <p:sp>
        <p:nvSpPr>
          <p:cNvPr id="4" name="Slide Number Placeholder 3"/>
          <p:cNvSpPr>
            <a:spLocks noGrp="1"/>
          </p:cNvSpPr>
          <p:nvPr>
            <p:ph type="sldNum" sz="quarter" idx="5"/>
          </p:nvPr>
        </p:nvSpPr>
        <p:spPr/>
        <p:txBody>
          <a:bodyPr/>
          <a:lstStyle/>
          <a:p>
            <a:fld id="{62B40667-5A06-4CC7-8738-3F198AE2C3AC}" type="slidenum">
              <a:rPr lang="en-US" smtClean="0"/>
              <a:t>9</a:t>
            </a:fld>
            <a:endParaRPr lang="en-US"/>
          </a:p>
        </p:txBody>
      </p:sp>
    </p:spTree>
    <p:extLst>
      <p:ext uri="{BB962C8B-B14F-4D97-AF65-F5344CB8AC3E}">
        <p14:creationId xmlns:p14="http://schemas.microsoft.com/office/powerpoint/2010/main" val="224138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BCID is the only industry-led, Branded Calling ID, standards-based Rich Call Data (RCD) ecosystem engineered to be secure-by-design and to deliver trusted, branded calls nationwide for enterprise businesses.</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Standards based end-to-end security</a:t>
            </a:r>
          </a:p>
          <a:p>
            <a:r>
              <a:rPr lang="en-US" sz="1200" b="0" i="0" kern="1200" dirty="0">
                <a:solidFill>
                  <a:schemeClr val="tx1"/>
                </a:solidFill>
                <a:effectLst/>
                <a:latin typeface="+mn-lt"/>
                <a:ea typeface="+mn-ea"/>
                <a:cs typeface="+mn-cs"/>
              </a:rPr>
              <a:t>Trusted ecosystem comprised of authorized partners who are vetted and audited</a:t>
            </a:r>
          </a:p>
          <a:p>
            <a:r>
              <a:rPr lang="en-US" sz="1200" b="0" i="0" kern="1200" dirty="0">
                <a:solidFill>
                  <a:schemeClr val="tx1"/>
                </a:solidFill>
                <a:effectLst/>
                <a:latin typeface="+mn-lt"/>
                <a:ea typeface="+mn-ea"/>
                <a:cs typeface="+mn-cs"/>
              </a:rPr>
              <a:t>Caller telephone numbers, display names, logos, and call reasons are independently vetted and verified</a:t>
            </a:r>
          </a:p>
          <a:p>
            <a:r>
              <a:rPr lang="en-US" sz="1200" b="0" i="0" kern="1200" dirty="0">
                <a:solidFill>
                  <a:schemeClr val="tx1"/>
                </a:solidFill>
                <a:effectLst/>
                <a:latin typeface="+mn-lt"/>
                <a:ea typeface="+mn-ea"/>
                <a:cs typeface="+mn-cs"/>
              </a:rPr>
              <a:t>Single uniform ecosystem ensures cross-network coverage</a:t>
            </a:r>
          </a:p>
          <a:p>
            <a:r>
              <a:rPr lang="en-US" sz="1200" b="0" i="0" kern="1200" dirty="0">
                <a:solidFill>
                  <a:schemeClr val="tx1"/>
                </a:solidFill>
                <a:effectLst/>
                <a:latin typeface="+mn-lt"/>
                <a:ea typeface="+mn-ea"/>
                <a:cs typeface="+mn-cs"/>
              </a:rPr>
              <a:t>Callers receive confirmation that their branded calling information was delivered</a:t>
            </a:r>
          </a:p>
          <a:p>
            <a:endParaRPr lang="en-US" dirty="0"/>
          </a:p>
        </p:txBody>
      </p:sp>
      <p:sp>
        <p:nvSpPr>
          <p:cNvPr id="4" name="Slide Number Placeholder 3"/>
          <p:cNvSpPr>
            <a:spLocks noGrp="1"/>
          </p:cNvSpPr>
          <p:nvPr>
            <p:ph type="sldNum" sz="quarter" idx="5"/>
          </p:nvPr>
        </p:nvSpPr>
        <p:spPr/>
        <p:txBody>
          <a:bodyPr/>
          <a:lstStyle/>
          <a:p>
            <a:fld id="{62B40667-5A06-4CC7-8738-3F198AE2C3AC}" type="slidenum">
              <a:rPr lang="en-US" smtClean="0"/>
              <a:t>13</a:t>
            </a:fld>
            <a:endParaRPr lang="en-US"/>
          </a:p>
        </p:txBody>
      </p:sp>
    </p:spTree>
    <p:extLst>
      <p:ext uri="{BB962C8B-B14F-4D97-AF65-F5344CB8AC3E}">
        <p14:creationId xmlns:p14="http://schemas.microsoft.com/office/powerpoint/2010/main" val="155877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7C3C-E574-B290-967E-EA289F5A2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74BC6E-F8BB-1F58-144D-1A6BDDFB80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9C6EA3-D61F-AC14-1411-623DCEB8D74B}"/>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5" name="Footer Placeholder 4">
            <a:extLst>
              <a:ext uri="{FF2B5EF4-FFF2-40B4-BE49-F238E27FC236}">
                <a16:creationId xmlns:a16="http://schemas.microsoft.com/office/drawing/2014/main" id="{CA7C6F79-F07C-32C6-6579-39280746D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B1CB9-3672-8514-3633-BD23829300A8}"/>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326446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079E-6758-BA6E-DFA9-AD312EB3BF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A75450-ED7E-36CD-C9A8-216EC20FD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E469D-8B4D-5D30-C7C8-219D8A685CEB}"/>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5" name="Footer Placeholder 4">
            <a:extLst>
              <a:ext uri="{FF2B5EF4-FFF2-40B4-BE49-F238E27FC236}">
                <a16:creationId xmlns:a16="http://schemas.microsoft.com/office/drawing/2014/main" id="{429B5932-5297-22BC-0835-418FA4D09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FA67-2DBB-0AB1-DE7A-74BED8A7A093}"/>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2685432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C0A819-6003-2285-3302-510B46F5D3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CB94C9-E2E3-7EE1-E292-3E663AEA8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CF59F-0B06-2B63-B698-26B0F7D36DCD}"/>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5" name="Footer Placeholder 4">
            <a:extLst>
              <a:ext uri="{FF2B5EF4-FFF2-40B4-BE49-F238E27FC236}">
                <a16:creationId xmlns:a16="http://schemas.microsoft.com/office/drawing/2014/main" id="{86985772-377A-D049-90F8-1A91AB141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E57E1-01BB-3E8A-0360-21E19DE3B5AE}"/>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16231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B602-655E-8C56-3D9F-C72CB3CC1E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904F0-F725-4860-9674-D6D766FD6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E7B27-8D22-FC66-65A9-C160F5AA0C3C}"/>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5" name="Footer Placeholder 4">
            <a:extLst>
              <a:ext uri="{FF2B5EF4-FFF2-40B4-BE49-F238E27FC236}">
                <a16:creationId xmlns:a16="http://schemas.microsoft.com/office/drawing/2014/main" id="{27E651A7-9F71-7921-DE54-CCB7140A8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1D616-3884-16F7-039A-80EE84FF7246}"/>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224879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0C6E-B378-622C-52C2-C16A39CFBF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27FD1-4FCA-F3F4-07C5-0DFD223FA1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82AFFF-3F4F-8F15-39D3-943F9D1414FE}"/>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5" name="Footer Placeholder 4">
            <a:extLst>
              <a:ext uri="{FF2B5EF4-FFF2-40B4-BE49-F238E27FC236}">
                <a16:creationId xmlns:a16="http://schemas.microsoft.com/office/drawing/2014/main" id="{37B46576-944F-75BA-D632-5355BCC65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10870-E279-198E-4C8C-6BD0654ACC26}"/>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31536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DE34-EDE9-685A-F133-3301812944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093445-171B-CD4D-8261-31983FD745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C3B65-9AB1-E796-8A6C-D7781320C8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7E090-DA93-25DC-9320-4EA6EED124CC}"/>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6" name="Footer Placeholder 5">
            <a:extLst>
              <a:ext uri="{FF2B5EF4-FFF2-40B4-BE49-F238E27FC236}">
                <a16:creationId xmlns:a16="http://schemas.microsoft.com/office/drawing/2014/main" id="{3DB66721-B817-1B57-DD17-5665D8BE6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F48E5C-5A91-1D20-359F-ABB413BE99C0}"/>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132341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2FD6F-A48D-D03C-1962-F06EE98023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1A9112-462A-73B3-3F3E-5C1B7A9D3F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DB83D-EFDD-2996-2AF5-2A02EBD401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B4D384-BB5C-CA12-D847-596E8DCE4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A35D9-C047-F85F-6199-355FB034D7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013EF-FD3D-97A2-7601-042DE565B2CA}"/>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8" name="Footer Placeholder 7">
            <a:extLst>
              <a:ext uri="{FF2B5EF4-FFF2-40B4-BE49-F238E27FC236}">
                <a16:creationId xmlns:a16="http://schemas.microsoft.com/office/drawing/2014/main" id="{D6545FA3-D106-8F7B-2C2C-68336D42FE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4E3F1D-671D-51B2-F63E-1A51A3D62424}"/>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372790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DDA1-580B-2BF6-71B5-FF40023E3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F9745-4D2C-7205-E314-CE595AA2E77F}"/>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4" name="Footer Placeholder 3">
            <a:extLst>
              <a:ext uri="{FF2B5EF4-FFF2-40B4-BE49-F238E27FC236}">
                <a16:creationId xmlns:a16="http://schemas.microsoft.com/office/drawing/2014/main" id="{2ED75647-4FFA-43F4-4547-90C82BC35D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F4825E-40F9-C79E-0BDE-0C7987447E2B}"/>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109185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49DEC-7586-A9CB-0391-475AA3EC66E9}"/>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3" name="Footer Placeholder 2">
            <a:extLst>
              <a:ext uri="{FF2B5EF4-FFF2-40B4-BE49-F238E27FC236}">
                <a16:creationId xmlns:a16="http://schemas.microsoft.com/office/drawing/2014/main" id="{DA425029-18C0-7A67-46FC-6BB9DC123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83E71F-799D-C595-EAB4-9A04A3D08907}"/>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134869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E988-508B-3728-B90E-D11464B09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9300B6-5B92-800F-2677-BB9BF66EEE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786549-FD17-0C04-4BBF-61A5183D6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A6A67-CA63-D826-CAA3-6AD2585C39BB}"/>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6" name="Footer Placeholder 5">
            <a:extLst>
              <a:ext uri="{FF2B5EF4-FFF2-40B4-BE49-F238E27FC236}">
                <a16:creationId xmlns:a16="http://schemas.microsoft.com/office/drawing/2014/main" id="{6D7D07C4-CDC7-0DB4-B3D7-E44D89684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10B9FB-57F7-B547-7A4C-9C12A9912505}"/>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173880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0266-3301-2F2E-2C23-92EC73F9B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1AED2-CDF8-446A-6E47-0D56E29526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1715FE-E123-E39B-9AC0-8E14089F9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D30848-DA3F-8ADA-6423-2AE295C949F5}"/>
              </a:ext>
            </a:extLst>
          </p:cNvPr>
          <p:cNvSpPr>
            <a:spLocks noGrp="1"/>
          </p:cNvSpPr>
          <p:nvPr>
            <p:ph type="dt" sz="half" idx="10"/>
          </p:nvPr>
        </p:nvSpPr>
        <p:spPr/>
        <p:txBody>
          <a:bodyPr/>
          <a:lstStyle/>
          <a:p>
            <a:fld id="{32BD7EAB-78A2-4F67-BC4A-6CE090195E1B}" type="datetimeFigureOut">
              <a:rPr lang="en-US" smtClean="0"/>
              <a:t>12/6/2025</a:t>
            </a:fld>
            <a:endParaRPr lang="en-US"/>
          </a:p>
        </p:txBody>
      </p:sp>
      <p:sp>
        <p:nvSpPr>
          <p:cNvPr id="6" name="Footer Placeholder 5">
            <a:extLst>
              <a:ext uri="{FF2B5EF4-FFF2-40B4-BE49-F238E27FC236}">
                <a16:creationId xmlns:a16="http://schemas.microsoft.com/office/drawing/2014/main" id="{93D4D850-7641-42C5-4BA5-1AFE5B88F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EFD99-524B-01F3-0641-00E9C33B1CBB}"/>
              </a:ext>
            </a:extLst>
          </p:cNvPr>
          <p:cNvSpPr>
            <a:spLocks noGrp="1"/>
          </p:cNvSpPr>
          <p:nvPr>
            <p:ph type="sldNum" sz="quarter" idx="12"/>
          </p:nvPr>
        </p:nvSpPr>
        <p:spPr/>
        <p:txBody>
          <a:bodyPr/>
          <a:lstStyle/>
          <a:p>
            <a:fld id="{606F6B0B-67F3-4D60-81ED-ED7CBA9E8D4F}" type="slidenum">
              <a:rPr lang="en-US" smtClean="0"/>
              <a:t>‹#›</a:t>
            </a:fld>
            <a:endParaRPr lang="en-US"/>
          </a:p>
        </p:txBody>
      </p:sp>
    </p:spTree>
    <p:extLst>
      <p:ext uri="{BB962C8B-B14F-4D97-AF65-F5344CB8AC3E}">
        <p14:creationId xmlns:p14="http://schemas.microsoft.com/office/powerpoint/2010/main" val="144959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A49EB-5914-0D96-2B4D-A09AFE1BC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42078F-5D6C-49FC-B053-A24EEED31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E4BE-FC64-93D1-84DB-B8BAC394C3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BD7EAB-78A2-4F67-BC4A-6CE090195E1B}" type="datetimeFigureOut">
              <a:rPr lang="en-US" smtClean="0"/>
              <a:t>12/6/2025</a:t>
            </a:fld>
            <a:endParaRPr lang="en-US"/>
          </a:p>
        </p:txBody>
      </p:sp>
      <p:sp>
        <p:nvSpPr>
          <p:cNvPr id="5" name="Footer Placeholder 4">
            <a:extLst>
              <a:ext uri="{FF2B5EF4-FFF2-40B4-BE49-F238E27FC236}">
                <a16:creationId xmlns:a16="http://schemas.microsoft.com/office/drawing/2014/main" id="{3331070F-66BF-E6AF-D6F7-39B0F4430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2BD360-D19C-ED13-CE9D-F9FF655F0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6F6B0B-67F3-4D60-81ED-ED7CBA9E8D4F}" type="slidenum">
              <a:rPr lang="en-US" smtClean="0"/>
              <a:t>‹#›</a:t>
            </a:fld>
            <a:endParaRPr lang="en-US"/>
          </a:p>
        </p:txBody>
      </p:sp>
    </p:spTree>
    <p:extLst>
      <p:ext uri="{BB962C8B-B14F-4D97-AF65-F5344CB8AC3E}">
        <p14:creationId xmlns:p14="http://schemas.microsoft.com/office/powerpoint/2010/main" val="2063457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B0B0B-C63A-C8E5-4559-D6AF506E7E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67E5F1B-4EBB-C823-F847-C57B0D7F10FB}"/>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CE3969-B71E-A8CA-DEA4-BBF428CC8DE0}"/>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E577AA-E5AA-2F17-8BC4-31301775E963}"/>
              </a:ext>
            </a:extLst>
          </p:cNvPr>
          <p:cNvSpPr txBox="1"/>
          <p:nvPr/>
        </p:nvSpPr>
        <p:spPr>
          <a:xfrm>
            <a:off x="0" y="2844224"/>
            <a:ext cx="12192000" cy="1015663"/>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rPr>
              <a:t>Rich Call Display</a:t>
            </a:r>
          </a:p>
          <a:p>
            <a:pPr algn="ctr"/>
            <a:r>
              <a:rPr lang="en-US" sz="2000" b="1" dirty="0">
                <a:solidFill>
                  <a:schemeClr val="accent5">
                    <a:lumMod val="20000"/>
                    <a:lumOff val="80000"/>
                  </a:schemeClr>
                </a:solidFill>
                <a:latin typeface="Montserrat" panose="00000500000000000000" pitchFamily="2" charset="0"/>
              </a:rPr>
              <a:t>What is it and How does it work?</a:t>
            </a:r>
          </a:p>
        </p:txBody>
      </p:sp>
    </p:spTree>
    <p:extLst>
      <p:ext uri="{BB962C8B-B14F-4D97-AF65-F5344CB8AC3E}">
        <p14:creationId xmlns:p14="http://schemas.microsoft.com/office/powerpoint/2010/main" val="160523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2DCE-A671-E1FB-0653-65CD137FC53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FBAD1FA-D82A-322A-8F79-ED9426EC1F81}"/>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0F3458-B5C4-057B-59E1-CB2C5BB907E0}"/>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09C6B4-3AE2-079A-F300-483D49AB48B8}"/>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The Identity Solution</a:t>
            </a:r>
          </a:p>
        </p:txBody>
      </p:sp>
      <p:sp>
        <p:nvSpPr>
          <p:cNvPr id="2" name="TextBox 1">
            <a:extLst>
              <a:ext uri="{FF2B5EF4-FFF2-40B4-BE49-F238E27FC236}">
                <a16:creationId xmlns:a16="http://schemas.microsoft.com/office/drawing/2014/main" id="{99961299-FA15-2C67-AA62-5251D9B8A537}"/>
              </a:ext>
            </a:extLst>
          </p:cNvPr>
          <p:cNvSpPr txBox="1"/>
          <p:nvPr/>
        </p:nvSpPr>
        <p:spPr>
          <a:xfrm>
            <a:off x="1225549" y="2332119"/>
            <a:ext cx="9740901" cy="1938992"/>
          </a:xfrm>
          <a:prstGeom prst="rect">
            <a:avLst/>
          </a:prstGeom>
          <a:noFill/>
        </p:spPr>
        <p:txBody>
          <a:bodyPr wrap="square" rtlCol="0">
            <a:spAutoFit/>
          </a:bodyPr>
          <a:lstStyle/>
          <a:p>
            <a:r>
              <a:rPr lang="en-US" sz="2000" dirty="0">
                <a:solidFill>
                  <a:schemeClr val="accent5">
                    <a:lumMod val="20000"/>
                    <a:lumOff val="80000"/>
                  </a:schemeClr>
                </a:solidFill>
                <a:latin typeface="Montserrat" panose="00000500000000000000" pitchFamily="2" charset="0"/>
              </a:rPr>
              <a:t>The solution to the broken CNAM ecosystem proposed by the carriers was to offer a </a:t>
            </a:r>
            <a:r>
              <a:rPr lang="en-US" sz="2000" b="1" dirty="0">
                <a:solidFill>
                  <a:schemeClr val="accent5">
                    <a:lumMod val="20000"/>
                    <a:lumOff val="80000"/>
                  </a:schemeClr>
                </a:solidFill>
                <a:latin typeface="Montserrat" panose="00000500000000000000" pitchFamily="2" charset="0"/>
              </a:rPr>
              <a:t>branded calling service </a:t>
            </a:r>
            <a:r>
              <a:rPr lang="en-US" sz="2000" dirty="0">
                <a:solidFill>
                  <a:schemeClr val="accent5">
                    <a:lumMod val="20000"/>
                    <a:lumOff val="80000"/>
                  </a:schemeClr>
                </a:solidFill>
                <a:latin typeface="Montserrat" panose="00000500000000000000" pitchFamily="2" charset="0"/>
              </a:rPr>
              <a:t>where the brand is obligated to pay a fee per call. </a:t>
            </a:r>
          </a:p>
          <a:p>
            <a:endParaRPr lang="en-US" sz="2000"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This product sounds great in theory, but it didn’t come without it’s drawbacks…</a:t>
            </a:r>
          </a:p>
        </p:txBody>
      </p:sp>
      <p:sp>
        <p:nvSpPr>
          <p:cNvPr id="3" name="Rectangle 2">
            <a:extLst>
              <a:ext uri="{FF2B5EF4-FFF2-40B4-BE49-F238E27FC236}">
                <a16:creationId xmlns:a16="http://schemas.microsoft.com/office/drawing/2014/main" id="{6434CF77-C953-2A45-1985-3911707E2D31}"/>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71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19286-67B5-83B6-6BBC-3B3255F2A4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5BC1D8-AFC7-FD15-4FA4-97BFF5B3A2A6}"/>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0D3DEE-7D10-2A92-BC64-852254D46493}"/>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2F96AB-A0FB-9445-3B60-387089559EAF}"/>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The Identity Solution</a:t>
            </a:r>
          </a:p>
        </p:txBody>
      </p:sp>
      <p:sp>
        <p:nvSpPr>
          <p:cNvPr id="2" name="TextBox 1">
            <a:extLst>
              <a:ext uri="{FF2B5EF4-FFF2-40B4-BE49-F238E27FC236}">
                <a16:creationId xmlns:a16="http://schemas.microsoft.com/office/drawing/2014/main" id="{056E1030-49B9-1346-5F22-FAFA7A1F57FB}"/>
              </a:ext>
            </a:extLst>
          </p:cNvPr>
          <p:cNvSpPr txBox="1"/>
          <p:nvPr/>
        </p:nvSpPr>
        <p:spPr>
          <a:xfrm>
            <a:off x="1225549" y="2332119"/>
            <a:ext cx="9740901" cy="3477875"/>
          </a:xfrm>
          <a:prstGeom prst="rect">
            <a:avLst/>
          </a:prstGeom>
          <a:noFill/>
        </p:spPr>
        <p:txBody>
          <a:bodyPr wrap="square" rtlCol="0">
            <a:spAutoFit/>
          </a:bodyPr>
          <a:lstStyle/>
          <a:p>
            <a:r>
              <a:rPr lang="en-US" sz="2000" b="1" dirty="0">
                <a:solidFill>
                  <a:schemeClr val="accent5">
                    <a:lumMod val="20000"/>
                    <a:lumOff val="80000"/>
                  </a:schemeClr>
                </a:solidFill>
                <a:latin typeface="Montserrat" panose="00000500000000000000" pitchFamily="2" charset="0"/>
              </a:rPr>
              <a:t>No spoof protection: </a:t>
            </a:r>
          </a:p>
          <a:p>
            <a:r>
              <a:rPr lang="en-US" sz="2000" dirty="0">
                <a:solidFill>
                  <a:schemeClr val="accent5">
                    <a:lumMod val="20000"/>
                    <a:lumOff val="80000"/>
                  </a:schemeClr>
                </a:solidFill>
                <a:latin typeface="Montserrat" panose="00000500000000000000" pitchFamily="2" charset="0"/>
              </a:rPr>
              <a:t>The problem with this solution is that if a fraudster spoofs one of your branded TNs, your brand is on the hook for paying for these branded calls!</a:t>
            </a:r>
          </a:p>
          <a:p>
            <a:endParaRPr lang="en-US" sz="2000" dirty="0">
              <a:solidFill>
                <a:schemeClr val="accent5">
                  <a:lumMod val="20000"/>
                  <a:lumOff val="80000"/>
                </a:schemeClr>
              </a:solidFill>
              <a:latin typeface="Montserrat" panose="00000500000000000000" pitchFamily="2" charset="0"/>
            </a:endParaRPr>
          </a:p>
          <a:p>
            <a:r>
              <a:rPr lang="en-US" sz="2000" b="1" dirty="0">
                <a:solidFill>
                  <a:schemeClr val="accent5">
                    <a:lumMod val="20000"/>
                    <a:lumOff val="80000"/>
                  </a:schemeClr>
                </a:solidFill>
                <a:latin typeface="Montserrat" panose="00000500000000000000" pitchFamily="2" charset="0"/>
              </a:rPr>
              <a:t>Pricing:</a:t>
            </a:r>
          </a:p>
          <a:p>
            <a:r>
              <a:rPr lang="en-US" sz="2000" dirty="0">
                <a:solidFill>
                  <a:schemeClr val="accent5">
                    <a:lumMod val="20000"/>
                    <a:lumOff val="80000"/>
                  </a:schemeClr>
                </a:solidFill>
                <a:latin typeface="Montserrat" panose="00000500000000000000" pitchFamily="2" charset="0"/>
              </a:rPr>
              <a:t>The price per branded call could be anywhere from $.04 to $.10 depending on call volume.</a:t>
            </a:r>
          </a:p>
          <a:p>
            <a:r>
              <a:rPr lang="en-US" sz="2000" dirty="0">
                <a:solidFill>
                  <a:schemeClr val="accent5">
                    <a:lumMod val="20000"/>
                    <a:lumOff val="80000"/>
                  </a:schemeClr>
                </a:solidFill>
                <a:latin typeface="Montserrat" panose="00000500000000000000" pitchFamily="2" charset="0"/>
              </a:rPr>
              <a:t> </a:t>
            </a:r>
          </a:p>
          <a:p>
            <a:r>
              <a:rPr lang="en-US" sz="2000" dirty="0">
                <a:solidFill>
                  <a:schemeClr val="accent5">
                    <a:lumMod val="20000"/>
                    <a:lumOff val="80000"/>
                  </a:schemeClr>
                </a:solidFill>
                <a:latin typeface="Montserrat" panose="00000500000000000000" pitchFamily="2" charset="0"/>
              </a:rPr>
              <a:t>Simply displaying your identity on every call has turned into a cash cow from the AE’s and carriers who are profiting off the inaccurate spam labeling.</a:t>
            </a:r>
          </a:p>
        </p:txBody>
      </p:sp>
      <p:sp>
        <p:nvSpPr>
          <p:cNvPr id="3" name="Rectangle 2">
            <a:extLst>
              <a:ext uri="{FF2B5EF4-FFF2-40B4-BE49-F238E27FC236}">
                <a16:creationId xmlns:a16="http://schemas.microsoft.com/office/drawing/2014/main" id="{2425AD13-ED5E-2CEA-12EF-92463EC10CAC}"/>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1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828AF-AB6A-1785-389C-D74563B3B8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D2E3CB-5F59-D076-2EE5-922910922D7F}"/>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BE003C-D0F5-74C1-07D7-ACEC237338E3}"/>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11248BC-5ED9-AFEE-BF3D-66834F4ED1CA}"/>
              </a:ext>
            </a:extLst>
          </p:cNvPr>
          <p:cNvSpPr txBox="1"/>
          <p:nvPr/>
        </p:nvSpPr>
        <p:spPr>
          <a:xfrm>
            <a:off x="0" y="2844224"/>
            <a:ext cx="12192000" cy="1015663"/>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rPr>
              <a:t>Rich Call Display</a:t>
            </a:r>
          </a:p>
          <a:p>
            <a:pPr algn="ctr"/>
            <a:r>
              <a:rPr lang="en-US" sz="2000" b="1" dirty="0">
                <a:solidFill>
                  <a:schemeClr val="accent5">
                    <a:lumMod val="20000"/>
                    <a:lumOff val="80000"/>
                  </a:schemeClr>
                </a:solidFill>
                <a:latin typeface="Montserrat" panose="00000500000000000000" pitchFamily="2" charset="0"/>
              </a:rPr>
              <a:t>An Alternative to The Current Branded Calling Solution</a:t>
            </a:r>
          </a:p>
        </p:txBody>
      </p:sp>
    </p:spTree>
    <p:extLst>
      <p:ext uri="{BB962C8B-B14F-4D97-AF65-F5344CB8AC3E}">
        <p14:creationId xmlns:p14="http://schemas.microsoft.com/office/powerpoint/2010/main" val="165193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99726-C0A7-F3D3-5798-D4E9CEA324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E69B0DD-E4F1-1930-9023-976E2D2BCD63}"/>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BDD8D7-13F8-4684-1B9E-4B534A4EDEA4}"/>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ED6F9C-892E-B822-380A-4E8572C37EB5}"/>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Rich Call Display </a:t>
            </a:r>
          </a:p>
        </p:txBody>
      </p:sp>
      <p:sp>
        <p:nvSpPr>
          <p:cNvPr id="3" name="Rectangle 2">
            <a:extLst>
              <a:ext uri="{FF2B5EF4-FFF2-40B4-BE49-F238E27FC236}">
                <a16:creationId xmlns:a16="http://schemas.microsoft.com/office/drawing/2014/main" id="{F86A03B5-ECB3-3B57-34AB-72C289813077}"/>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5A22D43A-282A-1E92-51B5-014B37462D01}"/>
              </a:ext>
            </a:extLst>
          </p:cNvPr>
          <p:cNvGrpSpPr/>
          <p:nvPr/>
        </p:nvGrpSpPr>
        <p:grpSpPr>
          <a:xfrm>
            <a:off x="2315571" y="2705140"/>
            <a:ext cx="8504829" cy="3396932"/>
            <a:chOff x="1868852" y="2468128"/>
            <a:chExt cx="8504829" cy="3396932"/>
          </a:xfrm>
        </p:grpSpPr>
        <p:grpSp>
          <p:nvGrpSpPr>
            <p:cNvPr id="36" name="Group 35">
              <a:extLst>
                <a:ext uri="{FF2B5EF4-FFF2-40B4-BE49-F238E27FC236}">
                  <a16:creationId xmlns:a16="http://schemas.microsoft.com/office/drawing/2014/main" id="{666311E7-ECC8-AE9D-C6FB-72843A5106E0}"/>
                </a:ext>
              </a:extLst>
            </p:cNvPr>
            <p:cNvGrpSpPr/>
            <p:nvPr/>
          </p:nvGrpSpPr>
          <p:grpSpPr>
            <a:xfrm>
              <a:off x="1868852" y="2468128"/>
              <a:ext cx="8504829" cy="3396932"/>
              <a:chOff x="2861501" y="3717361"/>
              <a:chExt cx="5173634" cy="2066412"/>
            </a:xfrm>
          </p:grpSpPr>
          <p:sp>
            <p:nvSpPr>
              <p:cNvPr id="17" name="Oval 16">
                <a:extLst>
                  <a:ext uri="{FF2B5EF4-FFF2-40B4-BE49-F238E27FC236}">
                    <a16:creationId xmlns:a16="http://schemas.microsoft.com/office/drawing/2014/main" id="{45E92275-3E22-FC17-301A-5A7C99BDE768}"/>
                  </a:ext>
                </a:extLst>
              </p:cNvPr>
              <p:cNvSpPr/>
              <p:nvPr/>
            </p:nvSpPr>
            <p:spPr>
              <a:xfrm>
                <a:off x="4233859" y="3810415"/>
                <a:ext cx="1916494" cy="1916494"/>
              </a:xfrm>
              <a:prstGeom prst="ellipse">
                <a:avLst/>
              </a:prstGeom>
              <a:solidFill>
                <a:schemeClr val="bg1">
                  <a:alpha val="2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A2D1C9-277E-DDA4-1576-7D38D810D967}"/>
                  </a:ext>
                </a:extLst>
              </p:cNvPr>
              <p:cNvSpPr/>
              <p:nvPr/>
            </p:nvSpPr>
            <p:spPr>
              <a:xfrm>
                <a:off x="2861501" y="4452006"/>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70D1DA0-5227-68D5-B6D5-A9E699220836}"/>
                  </a:ext>
                </a:extLst>
              </p:cNvPr>
              <p:cNvSpPr txBox="1"/>
              <p:nvPr/>
            </p:nvSpPr>
            <p:spPr>
              <a:xfrm>
                <a:off x="2869673" y="5157874"/>
                <a:ext cx="621449" cy="168503"/>
              </a:xfrm>
              <a:prstGeom prst="rect">
                <a:avLst/>
              </a:prstGeom>
              <a:noFill/>
            </p:spPr>
            <p:txBody>
              <a:bodyPr wrap="square" rtlCol="0">
                <a:spAutoFit/>
              </a:bodyPr>
              <a:lstStyle/>
              <a:p>
                <a:pPr algn="ctr"/>
                <a:r>
                  <a:rPr lang="en-US" sz="1200" b="1" dirty="0">
                    <a:solidFill>
                      <a:schemeClr val="bg1"/>
                    </a:solidFill>
                    <a:latin typeface="Montserrat" panose="00000500000000000000" pitchFamily="2" charset="0"/>
                  </a:rPr>
                  <a:t>Brands</a:t>
                </a:r>
              </a:p>
            </p:txBody>
          </p:sp>
          <p:cxnSp>
            <p:nvCxnSpPr>
              <p:cNvPr id="27" name="Straight Arrow Connector 26">
                <a:extLst>
                  <a:ext uri="{FF2B5EF4-FFF2-40B4-BE49-F238E27FC236}">
                    <a16:creationId xmlns:a16="http://schemas.microsoft.com/office/drawing/2014/main" id="{A2F78896-4D9A-3B3C-F4D3-7FC76F318F64}"/>
                  </a:ext>
                </a:extLst>
              </p:cNvPr>
              <p:cNvCxnSpPr/>
              <p:nvPr/>
            </p:nvCxnSpPr>
            <p:spPr>
              <a:xfrm>
                <a:off x="6150353"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1AA3EFE-B980-D63A-1E6E-3A83DD9C6F26}"/>
                  </a:ext>
                </a:extLst>
              </p:cNvPr>
              <p:cNvCxnSpPr/>
              <p:nvPr/>
            </p:nvCxnSpPr>
            <p:spPr>
              <a:xfrm>
                <a:off x="3509959"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5D7B31A9-89EC-9B4D-846A-B0B28CF76133}"/>
                  </a:ext>
                </a:extLst>
              </p:cNvPr>
              <p:cNvSpPr/>
              <p:nvPr/>
            </p:nvSpPr>
            <p:spPr>
              <a:xfrm>
                <a:off x="4359777" y="5145979"/>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C141AA2-412F-2FD8-704E-9DB023616207}"/>
                  </a:ext>
                </a:extLst>
              </p:cNvPr>
              <p:cNvSpPr/>
              <p:nvPr/>
            </p:nvSpPr>
            <p:spPr>
              <a:xfrm>
                <a:off x="4387061"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D3E4861-9401-C8EC-AAAC-F4C49AFEA377}"/>
                  </a:ext>
                </a:extLst>
              </p:cNvPr>
              <p:cNvSpPr/>
              <p:nvPr/>
            </p:nvSpPr>
            <p:spPr>
              <a:xfrm>
                <a:off x="5420916"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AA1FFB4-F103-7103-C102-3328BE5CFF1D}"/>
                  </a:ext>
                </a:extLst>
              </p:cNvPr>
              <p:cNvSpPr/>
              <p:nvPr/>
            </p:nvSpPr>
            <p:spPr>
              <a:xfrm>
                <a:off x="5423372" y="5117547"/>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C6F348-79D5-EDDF-C8AA-B3D430BAE98B}"/>
                  </a:ext>
                </a:extLst>
              </p:cNvPr>
              <p:cNvSpPr txBox="1"/>
              <p:nvPr/>
            </p:nvSpPr>
            <p:spPr>
              <a:xfrm>
                <a:off x="4355838" y="5326377"/>
                <a:ext cx="641733" cy="280839"/>
              </a:xfrm>
              <a:prstGeom prst="rect">
                <a:avLst/>
              </a:prstGeom>
              <a:noFill/>
            </p:spPr>
            <p:txBody>
              <a:bodyPr wrap="square" rtlCol="0">
                <a:spAutoFit/>
              </a:bodyPr>
              <a:lstStyle/>
              <a:p>
                <a:pPr algn="ctr"/>
                <a:r>
                  <a:rPr lang="en-US" sz="1200" b="1" dirty="0">
                    <a:latin typeface="Montserrat" panose="00000500000000000000" pitchFamily="2" charset="0"/>
                  </a:rPr>
                  <a:t>Network Operators</a:t>
                </a:r>
              </a:p>
            </p:txBody>
          </p:sp>
          <p:sp>
            <p:nvSpPr>
              <p:cNvPr id="20" name="TextBox 19">
                <a:extLst>
                  <a:ext uri="{FF2B5EF4-FFF2-40B4-BE49-F238E27FC236}">
                    <a16:creationId xmlns:a16="http://schemas.microsoft.com/office/drawing/2014/main" id="{6209880B-229E-6992-7C91-67E90A8D481D}"/>
                  </a:ext>
                </a:extLst>
              </p:cNvPr>
              <p:cNvSpPr txBox="1"/>
              <p:nvPr/>
            </p:nvSpPr>
            <p:spPr>
              <a:xfrm>
                <a:off x="5420916" y="5297945"/>
                <a:ext cx="637794" cy="280839"/>
              </a:xfrm>
              <a:prstGeom prst="rect">
                <a:avLst/>
              </a:prstGeom>
              <a:noFill/>
            </p:spPr>
            <p:txBody>
              <a:bodyPr wrap="square" rtlCol="0">
                <a:spAutoFit/>
              </a:bodyPr>
              <a:lstStyle/>
              <a:p>
                <a:pPr algn="ctr"/>
                <a:r>
                  <a:rPr lang="en-US" sz="1200" b="1" dirty="0">
                    <a:latin typeface="Montserrat" panose="00000500000000000000" pitchFamily="2" charset="0"/>
                  </a:rPr>
                  <a:t>Signing </a:t>
                </a:r>
              </a:p>
              <a:p>
                <a:pPr algn="ctr"/>
                <a:r>
                  <a:rPr lang="en-US" sz="1200" b="1" dirty="0">
                    <a:latin typeface="Montserrat" panose="00000500000000000000" pitchFamily="2" charset="0"/>
                  </a:rPr>
                  <a:t>Agents</a:t>
                </a:r>
              </a:p>
            </p:txBody>
          </p:sp>
          <p:sp>
            <p:nvSpPr>
              <p:cNvPr id="22" name="TextBox 21">
                <a:extLst>
                  <a:ext uri="{FF2B5EF4-FFF2-40B4-BE49-F238E27FC236}">
                    <a16:creationId xmlns:a16="http://schemas.microsoft.com/office/drawing/2014/main" id="{B8495A75-A0A4-572F-998D-803BDD1B10AC}"/>
                  </a:ext>
                </a:extLst>
              </p:cNvPr>
              <p:cNvSpPr txBox="1"/>
              <p:nvPr/>
            </p:nvSpPr>
            <p:spPr>
              <a:xfrm>
                <a:off x="4352552" y="3912979"/>
                <a:ext cx="695353" cy="262116"/>
              </a:xfrm>
              <a:prstGeom prst="rect">
                <a:avLst/>
              </a:prstGeom>
              <a:noFill/>
            </p:spPr>
            <p:txBody>
              <a:bodyPr wrap="square" rtlCol="0">
                <a:spAutoFit/>
              </a:bodyPr>
              <a:lstStyle/>
              <a:p>
                <a:pPr algn="ctr"/>
                <a:r>
                  <a:rPr lang="en-US" sz="1100" b="1" dirty="0">
                    <a:latin typeface="Montserrat" panose="00000500000000000000" pitchFamily="2" charset="0"/>
                  </a:rPr>
                  <a:t>Onboarding Agents</a:t>
                </a:r>
              </a:p>
            </p:txBody>
          </p:sp>
          <p:sp>
            <p:nvSpPr>
              <p:cNvPr id="23" name="TextBox 22">
                <a:extLst>
                  <a:ext uri="{FF2B5EF4-FFF2-40B4-BE49-F238E27FC236}">
                    <a16:creationId xmlns:a16="http://schemas.microsoft.com/office/drawing/2014/main" id="{339F3400-DFA9-2294-52E9-3625C111DDE9}"/>
                  </a:ext>
                </a:extLst>
              </p:cNvPr>
              <p:cNvSpPr txBox="1"/>
              <p:nvPr/>
            </p:nvSpPr>
            <p:spPr>
              <a:xfrm>
                <a:off x="5420915" y="3882201"/>
                <a:ext cx="637794" cy="280839"/>
              </a:xfrm>
              <a:prstGeom prst="rect">
                <a:avLst/>
              </a:prstGeom>
              <a:noFill/>
            </p:spPr>
            <p:txBody>
              <a:bodyPr wrap="square" rtlCol="0">
                <a:spAutoFit/>
              </a:bodyPr>
              <a:lstStyle/>
              <a:p>
                <a:pPr algn="ctr"/>
                <a:r>
                  <a:rPr lang="en-US" sz="1200" b="1" dirty="0">
                    <a:latin typeface="Montserrat" panose="00000500000000000000" pitchFamily="2" charset="0"/>
                  </a:rPr>
                  <a:t>Vetting </a:t>
                </a:r>
              </a:p>
              <a:p>
                <a:pPr algn="ctr"/>
                <a:r>
                  <a:rPr lang="en-US" sz="1200" b="1" dirty="0">
                    <a:latin typeface="Montserrat" panose="00000500000000000000" pitchFamily="2" charset="0"/>
                  </a:rPr>
                  <a:t>Agents</a:t>
                </a:r>
              </a:p>
            </p:txBody>
          </p:sp>
          <p:sp>
            <p:nvSpPr>
              <p:cNvPr id="34" name="Oval 33">
                <a:extLst>
                  <a:ext uri="{FF2B5EF4-FFF2-40B4-BE49-F238E27FC236}">
                    <a16:creationId xmlns:a16="http://schemas.microsoft.com/office/drawing/2014/main" id="{2CC95CF4-FA80-0A90-C966-9444D13F0BA4}"/>
                  </a:ext>
                </a:extLst>
              </p:cNvPr>
              <p:cNvSpPr/>
              <p:nvPr/>
            </p:nvSpPr>
            <p:spPr>
              <a:xfrm>
                <a:off x="6874253" y="4209660"/>
                <a:ext cx="1160882" cy="1160882"/>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screenshot of a phone&#10;&#10;Description automatically generated">
                <a:extLst>
                  <a:ext uri="{FF2B5EF4-FFF2-40B4-BE49-F238E27FC236}">
                    <a16:creationId xmlns:a16="http://schemas.microsoft.com/office/drawing/2014/main" id="{C59C828B-FA03-2A40-C350-C51278075E29}"/>
                  </a:ext>
                </a:extLst>
              </p:cNvPr>
              <p:cNvPicPr>
                <a:picLocks noChangeAspect="1"/>
              </p:cNvPicPr>
              <p:nvPr/>
            </p:nvPicPr>
            <p:blipFill rotWithShape="1">
              <a:blip r:embed="rId3">
                <a:extLst>
                  <a:ext uri="{28A0092B-C50C-407E-A947-70E740481C1C}">
                    <a14:useLocalDpi xmlns:a14="http://schemas.microsoft.com/office/drawing/2010/main" val="0"/>
                  </a:ext>
                </a:extLst>
              </a:blip>
              <a:srcRect l="-944" t="-777" r="56548" b="777"/>
              <a:stretch/>
            </p:blipFill>
            <p:spPr>
              <a:xfrm>
                <a:off x="6940933" y="3810415"/>
                <a:ext cx="1019501" cy="1932783"/>
              </a:xfrm>
              <a:prstGeom prst="rect">
                <a:avLst/>
              </a:prstGeom>
            </p:spPr>
          </p:pic>
          <p:sp>
            <p:nvSpPr>
              <p:cNvPr id="35" name="TextBox 34">
                <a:extLst>
                  <a:ext uri="{FF2B5EF4-FFF2-40B4-BE49-F238E27FC236}">
                    <a16:creationId xmlns:a16="http://schemas.microsoft.com/office/drawing/2014/main" id="{D95C865E-FE47-90AF-CD7F-330B40770A53}"/>
                  </a:ext>
                </a:extLst>
              </p:cNvPr>
              <p:cNvSpPr txBox="1"/>
              <p:nvPr/>
            </p:nvSpPr>
            <p:spPr>
              <a:xfrm>
                <a:off x="4451814" y="4630734"/>
                <a:ext cx="1670675" cy="243394"/>
              </a:xfrm>
              <a:prstGeom prst="rect">
                <a:avLst/>
              </a:prstGeom>
              <a:noFill/>
            </p:spPr>
            <p:txBody>
              <a:bodyPr wrap="square" rtlCol="0">
                <a:spAutoFit/>
              </a:bodyPr>
              <a:lstStyle/>
              <a:p>
                <a:r>
                  <a:rPr lang="en-US" sz="2000" b="1" dirty="0">
                    <a:solidFill>
                      <a:schemeClr val="bg1"/>
                    </a:solidFill>
                    <a:latin typeface="Montserrat" panose="00000500000000000000" pitchFamily="2" charset="0"/>
                  </a:rPr>
                  <a:t>BCID ECOSYSTEM</a:t>
                </a:r>
              </a:p>
            </p:txBody>
          </p:sp>
        </p:grpSp>
        <p:pic>
          <p:nvPicPr>
            <p:cNvPr id="40" name="Graphic 39" descr="Connections with solid fill">
              <a:extLst>
                <a:ext uri="{FF2B5EF4-FFF2-40B4-BE49-F238E27FC236}">
                  <a16:creationId xmlns:a16="http://schemas.microsoft.com/office/drawing/2014/main" id="{763FC671-986C-EF5C-B9FF-A2F7D13286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5088" y="3746499"/>
              <a:ext cx="914400" cy="914400"/>
            </a:xfrm>
            <a:prstGeom prst="rect">
              <a:avLst/>
            </a:prstGeom>
          </p:spPr>
        </p:pic>
      </p:grpSp>
      <p:sp>
        <p:nvSpPr>
          <p:cNvPr id="42" name="TextBox 41">
            <a:extLst>
              <a:ext uri="{FF2B5EF4-FFF2-40B4-BE49-F238E27FC236}">
                <a16:creationId xmlns:a16="http://schemas.microsoft.com/office/drawing/2014/main" id="{C955F344-05E0-29EE-C254-A4FCFCF74471}"/>
              </a:ext>
            </a:extLst>
          </p:cNvPr>
          <p:cNvSpPr txBox="1"/>
          <p:nvPr/>
        </p:nvSpPr>
        <p:spPr>
          <a:xfrm>
            <a:off x="1079499" y="2203991"/>
            <a:ext cx="9865180" cy="646331"/>
          </a:xfrm>
          <a:prstGeom prst="rect">
            <a:avLst/>
          </a:prstGeom>
          <a:noFill/>
        </p:spPr>
        <p:txBody>
          <a:bodyPr wrap="square">
            <a:spAutoFit/>
          </a:bodyPr>
          <a:lstStyle/>
          <a:p>
            <a:r>
              <a:rPr lang="en-US" sz="1800" b="0" i="0" kern="1200" dirty="0">
                <a:solidFill>
                  <a:schemeClr val="accent5">
                    <a:lumMod val="20000"/>
                    <a:lumOff val="80000"/>
                  </a:schemeClr>
                </a:solidFill>
                <a:effectLst/>
                <a:latin typeface="Montserrat" panose="00000500000000000000" pitchFamily="2" charset="0"/>
              </a:rPr>
              <a:t>BCID is the only industry-led</a:t>
            </a:r>
            <a:r>
              <a:rPr lang="en-US" dirty="0">
                <a:solidFill>
                  <a:schemeClr val="accent5">
                    <a:lumMod val="20000"/>
                    <a:lumOff val="80000"/>
                  </a:schemeClr>
                </a:solidFill>
                <a:latin typeface="Montserrat" panose="00000500000000000000" pitchFamily="2" charset="0"/>
              </a:rPr>
              <a:t> </a:t>
            </a:r>
            <a:r>
              <a:rPr lang="en-US" sz="1800" b="0" i="0" kern="1200" dirty="0">
                <a:solidFill>
                  <a:schemeClr val="accent5">
                    <a:lumMod val="20000"/>
                    <a:lumOff val="80000"/>
                  </a:schemeClr>
                </a:solidFill>
                <a:effectLst/>
                <a:latin typeface="Montserrat" panose="00000500000000000000" pitchFamily="2" charset="0"/>
              </a:rPr>
              <a:t>ecosystem engineered to deliver trusted, branded calls for enterprise businesses.</a:t>
            </a:r>
            <a:endParaRPr lang="en-US" dirty="0">
              <a:solidFill>
                <a:schemeClr val="accent5">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405892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12C1-3F37-290A-DF2A-07D014C6F29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051819F-FBFA-56FE-6D2C-4D17CEA2AA58}"/>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EE0F22-6636-5F70-6588-BF56E539EC1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5840F4-AD44-0AC1-685C-5F082536EF83}"/>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Rich Call Display </a:t>
            </a:r>
          </a:p>
        </p:txBody>
      </p:sp>
      <p:sp>
        <p:nvSpPr>
          <p:cNvPr id="3" name="Rectangle 2">
            <a:extLst>
              <a:ext uri="{FF2B5EF4-FFF2-40B4-BE49-F238E27FC236}">
                <a16:creationId xmlns:a16="http://schemas.microsoft.com/office/drawing/2014/main" id="{20969160-56BF-35E2-7DD6-A8FC74FEEA23}"/>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2796022-5F77-B473-AB27-364C96B4847C}"/>
              </a:ext>
            </a:extLst>
          </p:cNvPr>
          <p:cNvGrpSpPr/>
          <p:nvPr/>
        </p:nvGrpSpPr>
        <p:grpSpPr>
          <a:xfrm>
            <a:off x="6096000" y="3003721"/>
            <a:ext cx="5257662" cy="2099974"/>
            <a:chOff x="1868852" y="2468128"/>
            <a:chExt cx="8504829" cy="3396932"/>
          </a:xfrm>
        </p:grpSpPr>
        <p:grpSp>
          <p:nvGrpSpPr>
            <p:cNvPr id="36" name="Group 35">
              <a:extLst>
                <a:ext uri="{FF2B5EF4-FFF2-40B4-BE49-F238E27FC236}">
                  <a16:creationId xmlns:a16="http://schemas.microsoft.com/office/drawing/2014/main" id="{79F2A9B7-9E86-C2B3-3950-9D80C5A69913}"/>
                </a:ext>
              </a:extLst>
            </p:cNvPr>
            <p:cNvGrpSpPr/>
            <p:nvPr/>
          </p:nvGrpSpPr>
          <p:grpSpPr>
            <a:xfrm>
              <a:off x="1868852" y="2468128"/>
              <a:ext cx="8504829" cy="3396932"/>
              <a:chOff x="2861501" y="3717361"/>
              <a:chExt cx="5173634" cy="2066412"/>
            </a:xfrm>
          </p:grpSpPr>
          <p:sp>
            <p:nvSpPr>
              <p:cNvPr id="17" name="Oval 16">
                <a:extLst>
                  <a:ext uri="{FF2B5EF4-FFF2-40B4-BE49-F238E27FC236}">
                    <a16:creationId xmlns:a16="http://schemas.microsoft.com/office/drawing/2014/main" id="{546E18DB-0146-FD54-C491-83184BA4FD16}"/>
                  </a:ext>
                </a:extLst>
              </p:cNvPr>
              <p:cNvSpPr/>
              <p:nvPr/>
            </p:nvSpPr>
            <p:spPr>
              <a:xfrm>
                <a:off x="4233859" y="3810415"/>
                <a:ext cx="1916494" cy="1916494"/>
              </a:xfrm>
              <a:prstGeom prst="ellipse">
                <a:avLst/>
              </a:prstGeom>
              <a:solidFill>
                <a:schemeClr val="bg1">
                  <a:alpha val="2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86690D-F305-AFA4-C038-D519F7A64F4C}"/>
                  </a:ext>
                </a:extLst>
              </p:cNvPr>
              <p:cNvSpPr/>
              <p:nvPr/>
            </p:nvSpPr>
            <p:spPr>
              <a:xfrm>
                <a:off x="2861501" y="4452006"/>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7154B34-0757-B325-CBEA-A1D6E9A65A6F}"/>
                  </a:ext>
                </a:extLst>
              </p:cNvPr>
              <p:cNvSpPr txBox="1"/>
              <p:nvPr/>
            </p:nvSpPr>
            <p:spPr>
              <a:xfrm>
                <a:off x="2869673" y="5157874"/>
                <a:ext cx="621449" cy="196858"/>
              </a:xfrm>
              <a:prstGeom prst="rect">
                <a:avLst/>
              </a:prstGeom>
              <a:noFill/>
            </p:spPr>
            <p:txBody>
              <a:bodyPr wrap="square" rtlCol="0">
                <a:spAutoFit/>
              </a:bodyPr>
              <a:lstStyle/>
              <a:p>
                <a:pPr algn="ctr"/>
                <a:r>
                  <a:rPr lang="en-US" sz="700" b="1" dirty="0">
                    <a:solidFill>
                      <a:schemeClr val="bg1"/>
                    </a:solidFill>
                    <a:latin typeface="Montserrat" panose="00000500000000000000" pitchFamily="2" charset="0"/>
                  </a:rPr>
                  <a:t>Brands</a:t>
                </a:r>
              </a:p>
            </p:txBody>
          </p:sp>
          <p:cxnSp>
            <p:nvCxnSpPr>
              <p:cNvPr id="27" name="Straight Arrow Connector 26">
                <a:extLst>
                  <a:ext uri="{FF2B5EF4-FFF2-40B4-BE49-F238E27FC236}">
                    <a16:creationId xmlns:a16="http://schemas.microsoft.com/office/drawing/2014/main" id="{D5E2909F-B77C-0D95-7DD3-68AE63DB5E4E}"/>
                  </a:ext>
                </a:extLst>
              </p:cNvPr>
              <p:cNvCxnSpPr/>
              <p:nvPr/>
            </p:nvCxnSpPr>
            <p:spPr>
              <a:xfrm>
                <a:off x="6150353"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F97FEAD-A4EF-EB3C-9C9B-852BE1968AE0}"/>
                  </a:ext>
                </a:extLst>
              </p:cNvPr>
              <p:cNvCxnSpPr/>
              <p:nvPr/>
            </p:nvCxnSpPr>
            <p:spPr>
              <a:xfrm>
                <a:off x="3509959"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E4E0B1AC-8600-9928-BBDF-8AF044E00581}"/>
                  </a:ext>
                </a:extLst>
              </p:cNvPr>
              <p:cNvSpPr/>
              <p:nvPr/>
            </p:nvSpPr>
            <p:spPr>
              <a:xfrm>
                <a:off x="4359777" y="5145979"/>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90FBA23-E399-9E41-FB7B-057F7CF5FA5A}"/>
                  </a:ext>
                </a:extLst>
              </p:cNvPr>
              <p:cNvSpPr/>
              <p:nvPr/>
            </p:nvSpPr>
            <p:spPr>
              <a:xfrm>
                <a:off x="4387061"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FDCD57A-A77E-5D43-7B2B-0CD3686073AB}"/>
                  </a:ext>
                </a:extLst>
              </p:cNvPr>
              <p:cNvSpPr/>
              <p:nvPr/>
            </p:nvSpPr>
            <p:spPr>
              <a:xfrm>
                <a:off x="5420916"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0BC946A-47AD-3A98-72B9-2C71F3DB816B}"/>
                  </a:ext>
                </a:extLst>
              </p:cNvPr>
              <p:cNvSpPr/>
              <p:nvPr/>
            </p:nvSpPr>
            <p:spPr>
              <a:xfrm>
                <a:off x="5423372" y="5117547"/>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337A74B-7B0A-60E7-FEF9-AF5DA5F39377}"/>
                  </a:ext>
                </a:extLst>
              </p:cNvPr>
              <p:cNvSpPr txBox="1"/>
              <p:nvPr/>
            </p:nvSpPr>
            <p:spPr>
              <a:xfrm>
                <a:off x="4355838" y="5326377"/>
                <a:ext cx="641733" cy="280839"/>
              </a:xfrm>
              <a:prstGeom prst="rect">
                <a:avLst/>
              </a:prstGeom>
              <a:noFill/>
            </p:spPr>
            <p:txBody>
              <a:bodyPr wrap="square" rtlCol="0">
                <a:spAutoFit/>
              </a:bodyPr>
              <a:lstStyle/>
              <a:p>
                <a:pPr algn="ctr"/>
                <a:r>
                  <a:rPr lang="en-US" sz="600" b="1" dirty="0">
                    <a:latin typeface="Montserrat" panose="00000500000000000000" pitchFamily="2" charset="0"/>
                  </a:rPr>
                  <a:t>Network Operators</a:t>
                </a:r>
              </a:p>
            </p:txBody>
          </p:sp>
          <p:sp>
            <p:nvSpPr>
              <p:cNvPr id="20" name="TextBox 19">
                <a:extLst>
                  <a:ext uri="{FF2B5EF4-FFF2-40B4-BE49-F238E27FC236}">
                    <a16:creationId xmlns:a16="http://schemas.microsoft.com/office/drawing/2014/main" id="{EA401D2A-964B-3878-9B2E-9AAF0B3DEDC2}"/>
                  </a:ext>
                </a:extLst>
              </p:cNvPr>
              <p:cNvSpPr txBox="1"/>
              <p:nvPr/>
            </p:nvSpPr>
            <p:spPr>
              <a:xfrm>
                <a:off x="5420916" y="5297945"/>
                <a:ext cx="637794" cy="280839"/>
              </a:xfrm>
              <a:prstGeom prst="rect">
                <a:avLst/>
              </a:prstGeom>
              <a:noFill/>
            </p:spPr>
            <p:txBody>
              <a:bodyPr wrap="square" rtlCol="0">
                <a:spAutoFit/>
              </a:bodyPr>
              <a:lstStyle/>
              <a:p>
                <a:pPr algn="ctr"/>
                <a:r>
                  <a:rPr lang="en-US" sz="600" b="1" dirty="0">
                    <a:latin typeface="Montserrat" panose="00000500000000000000" pitchFamily="2" charset="0"/>
                  </a:rPr>
                  <a:t>Signing </a:t>
                </a:r>
              </a:p>
              <a:p>
                <a:pPr algn="ctr"/>
                <a:r>
                  <a:rPr lang="en-US" sz="600" b="1" dirty="0">
                    <a:latin typeface="Montserrat" panose="00000500000000000000" pitchFamily="2" charset="0"/>
                  </a:rPr>
                  <a:t>Agents</a:t>
                </a:r>
              </a:p>
            </p:txBody>
          </p:sp>
          <p:sp>
            <p:nvSpPr>
              <p:cNvPr id="22" name="TextBox 21">
                <a:extLst>
                  <a:ext uri="{FF2B5EF4-FFF2-40B4-BE49-F238E27FC236}">
                    <a16:creationId xmlns:a16="http://schemas.microsoft.com/office/drawing/2014/main" id="{CDA0E7D3-7D15-D1A2-80D9-FEFA6C1873C8}"/>
                  </a:ext>
                </a:extLst>
              </p:cNvPr>
              <p:cNvSpPr txBox="1"/>
              <p:nvPr/>
            </p:nvSpPr>
            <p:spPr>
              <a:xfrm>
                <a:off x="4352552" y="3912979"/>
                <a:ext cx="695353" cy="272572"/>
              </a:xfrm>
              <a:prstGeom prst="rect">
                <a:avLst/>
              </a:prstGeom>
              <a:noFill/>
            </p:spPr>
            <p:txBody>
              <a:bodyPr wrap="square" rtlCol="0">
                <a:spAutoFit/>
              </a:bodyPr>
              <a:lstStyle/>
              <a:p>
                <a:pPr algn="ctr"/>
                <a:r>
                  <a:rPr lang="en-US" sz="600" b="1" dirty="0">
                    <a:latin typeface="Montserrat" panose="00000500000000000000" pitchFamily="2" charset="0"/>
                  </a:rPr>
                  <a:t>Onboarding Agents</a:t>
                </a:r>
              </a:p>
            </p:txBody>
          </p:sp>
          <p:sp>
            <p:nvSpPr>
              <p:cNvPr id="23" name="TextBox 22">
                <a:extLst>
                  <a:ext uri="{FF2B5EF4-FFF2-40B4-BE49-F238E27FC236}">
                    <a16:creationId xmlns:a16="http://schemas.microsoft.com/office/drawing/2014/main" id="{496FFE17-2E3E-457A-32FB-52CD414F85EB}"/>
                  </a:ext>
                </a:extLst>
              </p:cNvPr>
              <p:cNvSpPr txBox="1"/>
              <p:nvPr/>
            </p:nvSpPr>
            <p:spPr>
              <a:xfrm>
                <a:off x="5420915" y="3882201"/>
                <a:ext cx="637794" cy="280839"/>
              </a:xfrm>
              <a:prstGeom prst="rect">
                <a:avLst/>
              </a:prstGeom>
              <a:noFill/>
            </p:spPr>
            <p:txBody>
              <a:bodyPr wrap="square" rtlCol="0">
                <a:spAutoFit/>
              </a:bodyPr>
              <a:lstStyle/>
              <a:p>
                <a:pPr algn="ctr"/>
                <a:r>
                  <a:rPr lang="en-US" sz="600" b="1" dirty="0">
                    <a:latin typeface="Montserrat" panose="00000500000000000000" pitchFamily="2" charset="0"/>
                  </a:rPr>
                  <a:t>Vetting </a:t>
                </a:r>
              </a:p>
              <a:p>
                <a:pPr algn="ctr"/>
                <a:r>
                  <a:rPr lang="en-US" sz="600" b="1" dirty="0">
                    <a:latin typeface="Montserrat" panose="00000500000000000000" pitchFamily="2" charset="0"/>
                  </a:rPr>
                  <a:t>Agents</a:t>
                </a:r>
              </a:p>
            </p:txBody>
          </p:sp>
          <p:sp>
            <p:nvSpPr>
              <p:cNvPr id="34" name="Oval 33">
                <a:extLst>
                  <a:ext uri="{FF2B5EF4-FFF2-40B4-BE49-F238E27FC236}">
                    <a16:creationId xmlns:a16="http://schemas.microsoft.com/office/drawing/2014/main" id="{C09F624C-588D-0B38-105C-317522D6D026}"/>
                  </a:ext>
                </a:extLst>
              </p:cNvPr>
              <p:cNvSpPr/>
              <p:nvPr/>
            </p:nvSpPr>
            <p:spPr>
              <a:xfrm>
                <a:off x="6874253" y="4209660"/>
                <a:ext cx="1160882" cy="1160882"/>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screenshot of a phone&#10;&#10;Description automatically generated">
                <a:extLst>
                  <a:ext uri="{FF2B5EF4-FFF2-40B4-BE49-F238E27FC236}">
                    <a16:creationId xmlns:a16="http://schemas.microsoft.com/office/drawing/2014/main" id="{06CA0987-6247-5AD1-D710-DE986D3A8F71}"/>
                  </a:ext>
                </a:extLst>
              </p:cNvPr>
              <p:cNvPicPr>
                <a:picLocks noChangeAspect="1"/>
              </p:cNvPicPr>
              <p:nvPr/>
            </p:nvPicPr>
            <p:blipFill rotWithShape="1">
              <a:blip r:embed="rId3">
                <a:extLst>
                  <a:ext uri="{28A0092B-C50C-407E-A947-70E740481C1C}">
                    <a14:useLocalDpi xmlns:a14="http://schemas.microsoft.com/office/drawing/2010/main" val="0"/>
                  </a:ext>
                </a:extLst>
              </a:blip>
              <a:srcRect l="-944" t="-777" r="56548" b="777"/>
              <a:stretch/>
            </p:blipFill>
            <p:spPr>
              <a:xfrm>
                <a:off x="6940933" y="3810415"/>
                <a:ext cx="1019501" cy="1932783"/>
              </a:xfrm>
              <a:prstGeom prst="rect">
                <a:avLst/>
              </a:prstGeom>
            </p:spPr>
          </p:pic>
          <p:sp>
            <p:nvSpPr>
              <p:cNvPr id="35" name="TextBox 34">
                <a:extLst>
                  <a:ext uri="{FF2B5EF4-FFF2-40B4-BE49-F238E27FC236}">
                    <a16:creationId xmlns:a16="http://schemas.microsoft.com/office/drawing/2014/main" id="{D0361D09-6D59-262F-1E26-12338EC2A252}"/>
                  </a:ext>
                </a:extLst>
              </p:cNvPr>
              <p:cNvSpPr txBox="1"/>
              <p:nvPr/>
            </p:nvSpPr>
            <p:spPr>
              <a:xfrm>
                <a:off x="4248619" y="4628870"/>
                <a:ext cx="1901735" cy="243394"/>
              </a:xfrm>
              <a:prstGeom prst="rect">
                <a:avLst/>
              </a:prstGeom>
              <a:noFill/>
            </p:spPr>
            <p:txBody>
              <a:bodyPr wrap="square" rtlCol="0">
                <a:spAutoFit/>
              </a:bodyPr>
              <a:lstStyle/>
              <a:p>
                <a:pPr algn="ctr"/>
                <a:r>
                  <a:rPr lang="en-US" sz="1000" b="1" dirty="0">
                    <a:solidFill>
                      <a:schemeClr val="bg1"/>
                    </a:solidFill>
                    <a:latin typeface="Montserrat" panose="00000500000000000000" pitchFamily="2" charset="0"/>
                  </a:rPr>
                  <a:t>BCID ECOSYSTEM</a:t>
                </a:r>
              </a:p>
            </p:txBody>
          </p:sp>
        </p:grpSp>
        <p:pic>
          <p:nvPicPr>
            <p:cNvPr id="40" name="Graphic 39" descr="Connections with solid fill">
              <a:extLst>
                <a:ext uri="{FF2B5EF4-FFF2-40B4-BE49-F238E27FC236}">
                  <a16:creationId xmlns:a16="http://schemas.microsoft.com/office/drawing/2014/main" id="{1831C307-5276-C9C3-DE2D-F923283560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5088" y="3746499"/>
              <a:ext cx="914400" cy="914400"/>
            </a:xfrm>
            <a:prstGeom prst="rect">
              <a:avLst/>
            </a:prstGeom>
          </p:spPr>
        </p:pic>
      </p:grpSp>
      <p:sp>
        <p:nvSpPr>
          <p:cNvPr id="4" name="TextBox 3">
            <a:extLst>
              <a:ext uri="{FF2B5EF4-FFF2-40B4-BE49-F238E27FC236}">
                <a16:creationId xmlns:a16="http://schemas.microsoft.com/office/drawing/2014/main" id="{9848E63C-EA31-DA1B-A642-900200F6B8EE}"/>
              </a:ext>
            </a:extLst>
          </p:cNvPr>
          <p:cNvSpPr txBox="1"/>
          <p:nvPr/>
        </p:nvSpPr>
        <p:spPr>
          <a:xfrm>
            <a:off x="1225549" y="2332119"/>
            <a:ext cx="4726021" cy="3785652"/>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Currently Verizon and T-Mobile have agreed to participate in the BCID ecosystem.</a:t>
            </a:r>
          </a:p>
          <a:p>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If a fraudster spoofs a BCID TN with A level attestation, the branding will fail.</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Brands will need to partner with an onboarding agent. </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Brands will need to make sure their dialer is integrated with a BCID approved signing agent.</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2357858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3407A-28C0-30B1-9BC8-2A4E0F81DE1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2E0BF75-1448-2157-C59E-E795F48A44E9}"/>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D77F1E-B2EE-9641-B2A3-38E27F5F293A}"/>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812529-3F5F-D41E-0A2F-244C92FFBB27}"/>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Supported OS</a:t>
            </a:r>
          </a:p>
        </p:txBody>
      </p:sp>
      <p:sp>
        <p:nvSpPr>
          <p:cNvPr id="3" name="Rectangle 2">
            <a:extLst>
              <a:ext uri="{FF2B5EF4-FFF2-40B4-BE49-F238E27FC236}">
                <a16:creationId xmlns:a16="http://schemas.microsoft.com/office/drawing/2014/main" id="{D39C5A67-AE99-3B6A-7373-9F2A7B4CB123}"/>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F8F171D0-0690-C041-2744-C659139B2F3F}"/>
              </a:ext>
            </a:extLst>
          </p:cNvPr>
          <p:cNvGraphicFramePr>
            <a:graphicFrameLocks noGrp="1"/>
          </p:cNvGraphicFramePr>
          <p:nvPr>
            <p:extLst>
              <p:ext uri="{D42A27DB-BD31-4B8C-83A1-F6EECF244321}">
                <p14:modId xmlns:p14="http://schemas.microsoft.com/office/powerpoint/2010/main" val="3590499237"/>
              </p:ext>
            </p:extLst>
          </p:nvPr>
        </p:nvGraphicFramePr>
        <p:xfrm>
          <a:off x="1203778" y="2463119"/>
          <a:ext cx="9271717" cy="2472880"/>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4502210">
                  <a:extLst>
                    <a:ext uri="{9D8B030D-6E8A-4147-A177-3AD203B41FA5}">
                      <a16:colId xmlns:a16="http://schemas.microsoft.com/office/drawing/2014/main" val="1047321875"/>
                    </a:ext>
                  </a:extLst>
                </a:gridCol>
                <a:gridCol w="2305480">
                  <a:extLst>
                    <a:ext uri="{9D8B030D-6E8A-4147-A177-3AD203B41FA5}">
                      <a16:colId xmlns:a16="http://schemas.microsoft.com/office/drawing/2014/main" val="2295058436"/>
                    </a:ext>
                  </a:extLst>
                </a:gridCol>
              </a:tblGrid>
              <a:tr h="595133">
                <a:tc>
                  <a:txBody>
                    <a:bodyPr/>
                    <a:lstStyle/>
                    <a:p>
                      <a:pPr algn="ctr">
                        <a:lnSpc>
                          <a:spcPct val="150000"/>
                        </a:lnSpc>
                      </a:pPr>
                      <a:r>
                        <a:rPr lang="en-US" dirty="0"/>
                        <a:t>Make</a:t>
                      </a:r>
                    </a:p>
                  </a:txBody>
                  <a:tcPr>
                    <a:gradFill>
                      <a:gsLst>
                        <a:gs pos="100000">
                          <a:srgbClr val="7030A0"/>
                        </a:gs>
                        <a:gs pos="0">
                          <a:schemeClr val="accent5">
                            <a:lumMod val="50000"/>
                          </a:schemeClr>
                        </a:gs>
                      </a:gsLst>
                      <a:lin ang="7800000" scaled="0"/>
                    </a:gradFill>
                  </a:tcPr>
                </a:tc>
                <a:tc>
                  <a:txBody>
                    <a:bodyPr/>
                    <a:lstStyle/>
                    <a:p>
                      <a:pPr algn="ctr">
                        <a:lnSpc>
                          <a:spcPct val="150000"/>
                        </a:lnSpc>
                      </a:pPr>
                      <a:r>
                        <a:rPr lang="en-US" dirty="0"/>
                        <a:t>Supported RCD Elements</a:t>
                      </a:r>
                    </a:p>
                  </a:txBody>
                  <a:tcPr>
                    <a:gradFill>
                      <a:gsLst>
                        <a:gs pos="100000">
                          <a:schemeClr val="accent5">
                            <a:lumMod val="50000"/>
                          </a:schemeClr>
                        </a:gs>
                        <a:gs pos="0">
                          <a:srgbClr val="7030A0"/>
                        </a:gs>
                      </a:gsLst>
                      <a:lin ang="7800000" scaled="0"/>
                    </a:gradFill>
                  </a:tcPr>
                </a:tc>
                <a:tc>
                  <a:txBody>
                    <a:bodyPr/>
                    <a:lstStyle/>
                    <a:p>
                      <a:pPr algn="ctr">
                        <a:lnSpc>
                          <a:spcPct val="150000"/>
                        </a:lnSpc>
                      </a:pPr>
                      <a:r>
                        <a:rPr lang="en-US" dirty="0"/>
                        <a:t>OS</a:t>
                      </a:r>
                    </a:p>
                  </a:txBody>
                  <a:tcPr>
                    <a:gradFill>
                      <a:gsLst>
                        <a:gs pos="100000">
                          <a:schemeClr val="accent5">
                            <a:lumMod val="50000"/>
                          </a:schemeClr>
                        </a:gs>
                        <a:gs pos="0">
                          <a:srgbClr val="7030A0"/>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Motorola</a:t>
                      </a:r>
                    </a:p>
                  </a:txBody>
                  <a:tcPr>
                    <a:solidFill>
                      <a:schemeClr val="bg1">
                        <a:alpha val="5000"/>
                      </a:schemeClr>
                    </a:solidFill>
                  </a:tcPr>
                </a:tc>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Name, Logo, Call Reason</a:t>
                      </a:r>
                    </a:p>
                  </a:txBody>
                  <a:tcPr>
                    <a:solidFill>
                      <a:schemeClr val="bg1">
                        <a:alpha val="5000"/>
                      </a:schemeClr>
                    </a:solidFill>
                  </a:tcPr>
                </a:tc>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Android 14+</a:t>
                      </a:r>
                    </a:p>
                  </a:txBody>
                  <a:tcPr>
                    <a:solidFill>
                      <a:schemeClr val="bg1">
                        <a:alpha val="5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Samsung</a:t>
                      </a:r>
                    </a:p>
                  </a:txBody>
                  <a:tcPr>
                    <a:noFill/>
                  </a:tcPr>
                </a:tc>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Name, Logo, Call Reason</a:t>
                      </a:r>
                    </a:p>
                  </a:txBody>
                  <a:tcPr>
                    <a:noFill/>
                  </a:tcPr>
                </a:tc>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Android 14+</a:t>
                      </a:r>
                    </a:p>
                  </a:txBody>
                  <a:tcPr>
                    <a:noFill/>
                  </a:tcPr>
                </a:tc>
                <a:extLst>
                  <a:ext uri="{0D108BD9-81ED-4DB2-BD59-A6C34878D82A}">
                    <a16:rowId xmlns:a16="http://schemas.microsoft.com/office/drawing/2014/main" val="2445287068"/>
                  </a:ext>
                </a:extLst>
              </a:tr>
              <a:tr h="495300">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iPhone XS and newer</a:t>
                      </a:r>
                    </a:p>
                  </a:txBody>
                  <a:tcPr>
                    <a:noFill/>
                  </a:tcPr>
                </a:tc>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Name, Logo</a:t>
                      </a:r>
                    </a:p>
                  </a:txBody>
                  <a:tcPr>
                    <a:noFill/>
                  </a:tcPr>
                </a:tc>
                <a:tc>
                  <a:txBody>
                    <a:bodyPr/>
                    <a:lstStyle/>
                    <a:p>
                      <a:pPr algn="ctr">
                        <a:lnSpc>
                          <a:spcPct val="150000"/>
                        </a:lnSpc>
                      </a:pPr>
                      <a:r>
                        <a:rPr lang="en-US" b="0" dirty="0">
                          <a:solidFill>
                            <a:schemeClr val="accent5">
                              <a:lumMod val="20000"/>
                              <a:lumOff val="80000"/>
                            </a:schemeClr>
                          </a:solidFill>
                          <a:latin typeface="Montserrat" panose="00000500000000000000" pitchFamily="2" charset="0"/>
                        </a:rPr>
                        <a:t>iOS 18.5+</a:t>
                      </a:r>
                    </a:p>
                  </a:txBody>
                  <a:tcPr>
                    <a:noFill/>
                  </a:tcPr>
                </a:tc>
                <a:extLst>
                  <a:ext uri="{0D108BD9-81ED-4DB2-BD59-A6C34878D82A}">
                    <a16:rowId xmlns:a16="http://schemas.microsoft.com/office/drawing/2014/main" val="3976423421"/>
                  </a:ext>
                </a:extLst>
              </a:tr>
            </a:tbl>
          </a:graphicData>
        </a:graphic>
      </p:graphicFrame>
    </p:spTree>
    <p:extLst>
      <p:ext uri="{BB962C8B-B14F-4D97-AF65-F5344CB8AC3E}">
        <p14:creationId xmlns:p14="http://schemas.microsoft.com/office/powerpoint/2010/main" val="206599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69FAE-8AB1-95DC-C9F7-CD833813238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05D058B-39EC-987B-3B66-1487FC8D6483}"/>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0BA4FA-D3AA-C0A4-AC4A-6F6BF69FD906}"/>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E81453-2298-1D22-C8E5-4C7D6555F22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Facts &amp; Limitations</a:t>
            </a:r>
          </a:p>
        </p:txBody>
      </p:sp>
      <p:sp>
        <p:nvSpPr>
          <p:cNvPr id="3" name="Rectangle 2">
            <a:extLst>
              <a:ext uri="{FF2B5EF4-FFF2-40B4-BE49-F238E27FC236}">
                <a16:creationId xmlns:a16="http://schemas.microsoft.com/office/drawing/2014/main" id="{1737B110-9D77-E0EA-CABB-763B8B1414E2}"/>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2D7EBB9-0E9B-E566-5D35-ACA32BFA6659}"/>
              </a:ext>
            </a:extLst>
          </p:cNvPr>
          <p:cNvGrpSpPr/>
          <p:nvPr/>
        </p:nvGrpSpPr>
        <p:grpSpPr>
          <a:xfrm>
            <a:off x="6096000" y="3003721"/>
            <a:ext cx="5257662" cy="2099974"/>
            <a:chOff x="1868852" y="2468128"/>
            <a:chExt cx="8504829" cy="3396932"/>
          </a:xfrm>
        </p:grpSpPr>
        <p:grpSp>
          <p:nvGrpSpPr>
            <p:cNvPr id="36" name="Group 35">
              <a:extLst>
                <a:ext uri="{FF2B5EF4-FFF2-40B4-BE49-F238E27FC236}">
                  <a16:creationId xmlns:a16="http://schemas.microsoft.com/office/drawing/2014/main" id="{D66AD23D-58AD-9F12-A6A3-C2769AFB2950}"/>
                </a:ext>
              </a:extLst>
            </p:cNvPr>
            <p:cNvGrpSpPr/>
            <p:nvPr/>
          </p:nvGrpSpPr>
          <p:grpSpPr>
            <a:xfrm>
              <a:off x="1868852" y="2468128"/>
              <a:ext cx="8504829" cy="3396932"/>
              <a:chOff x="2861501" y="3717361"/>
              <a:chExt cx="5173634" cy="2066412"/>
            </a:xfrm>
          </p:grpSpPr>
          <p:sp>
            <p:nvSpPr>
              <p:cNvPr id="17" name="Oval 16">
                <a:extLst>
                  <a:ext uri="{FF2B5EF4-FFF2-40B4-BE49-F238E27FC236}">
                    <a16:creationId xmlns:a16="http://schemas.microsoft.com/office/drawing/2014/main" id="{E68D46E3-3FD5-0B3A-1306-B3F24D1A7706}"/>
                  </a:ext>
                </a:extLst>
              </p:cNvPr>
              <p:cNvSpPr/>
              <p:nvPr/>
            </p:nvSpPr>
            <p:spPr>
              <a:xfrm>
                <a:off x="4233859" y="3810415"/>
                <a:ext cx="1916494" cy="1916494"/>
              </a:xfrm>
              <a:prstGeom prst="ellipse">
                <a:avLst/>
              </a:prstGeom>
              <a:solidFill>
                <a:schemeClr val="bg1">
                  <a:alpha val="2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34DFC6-78B9-C104-CC91-3B9C7C73A34E}"/>
                  </a:ext>
                </a:extLst>
              </p:cNvPr>
              <p:cNvSpPr/>
              <p:nvPr/>
            </p:nvSpPr>
            <p:spPr>
              <a:xfrm>
                <a:off x="2861501" y="4452006"/>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07E7869-CCAF-89C1-BB82-F3FDAC389623}"/>
                  </a:ext>
                </a:extLst>
              </p:cNvPr>
              <p:cNvSpPr txBox="1"/>
              <p:nvPr/>
            </p:nvSpPr>
            <p:spPr>
              <a:xfrm>
                <a:off x="2869673" y="5157874"/>
                <a:ext cx="621449" cy="196858"/>
              </a:xfrm>
              <a:prstGeom prst="rect">
                <a:avLst/>
              </a:prstGeom>
              <a:noFill/>
            </p:spPr>
            <p:txBody>
              <a:bodyPr wrap="square" rtlCol="0">
                <a:spAutoFit/>
              </a:bodyPr>
              <a:lstStyle/>
              <a:p>
                <a:pPr algn="ctr"/>
                <a:r>
                  <a:rPr lang="en-US" sz="700" b="1" dirty="0">
                    <a:solidFill>
                      <a:schemeClr val="bg1"/>
                    </a:solidFill>
                    <a:latin typeface="Montserrat" panose="00000500000000000000" pitchFamily="2" charset="0"/>
                  </a:rPr>
                  <a:t>Brands</a:t>
                </a:r>
              </a:p>
            </p:txBody>
          </p:sp>
          <p:cxnSp>
            <p:nvCxnSpPr>
              <p:cNvPr id="27" name="Straight Arrow Connector 26">
                <a:extLst>
                  <a:ext uri="{FF2B5EF4-FFF2-40B4-BE49-F238E27FC236}">
                    <a16:creationId xmlns:a16="http://schemas.microsoft.com/office/drawing/2014/main" id="{B85D5B65-46F8-4D76-1075-D2ADD0CC6120}"/>
                  </a:ext>
                </a:extLst>
              </p:cNvPr>
              <p:cNvCxnSpPr/>
              <p:nvPr/>
            </p:nvCxnSpPr>
            <p:spPr>
              <a:xfrm>
                <a:off x="6150353"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75AB17F-EF22-A8DB-D22A-A74042775294}"/>
                  </a:ext>
                </a:extLst>
              </p:cNvPr>
              <p:cNvCxnSpPr/>
              <p:nvPr/>
            </p:nvCxnSpPr>
            <p:spPr>
              <a:xfrm>
                <a:off x="3509959"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E4F8C4F8-2145-AF00-4727-D73B639E05F6}"/>
                  </a:ext>
                </a:extLst>
              </p:cNvPr>
              <p:cNvSpPr/>
              <p:nvPr/>
            </p:nvSpPr>
            <p:spPr>
              <a:xfrm>
                <a:off x="4359777" y="5145979"/>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80EB380-C986-E0EE-0349-EC7A6815AA49}"/>
                  </a:ext>
                </a:extLst>
              </p:cNvPr>
              <p:cNvSpPr/>
              <p:nvPr/>
            </p:nvSpPr>
            <p:spPr>
              <a:xfrm>
                <a:off x="4387061"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75635C54-7D49-D6A6-7921-251387603401}"/>
                  </a:ext>
                </a:extLst>
              </p:cNvPr>
              <p:cNvSpPr/>
              <p:nvPr/>
            </p:nvSpPr>
            <p:spPr>
              <a:xfrm>
                <a:off x="5420916"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A58295A-68BB-7261-38DF-DBFAD8AE847A}"/>
                  </a:ext>
                </a:extLst>
              </p:cNvPr>
              <p:cNvSpPr/>
              <p:nvPr/>
            </p:nvSpPr>
            <p:spPr>
              <a:xfrm>
                <a:off x="5423372" y="5117547"/>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9A3C79-FD3B-4B20-DDB2-909E56ABD202}"/>
                  </a:ext>
                </a:extLst>
              </p:cNvPr>
              <p:cNvSpPr txBox="1"/>
              <p:nvPr/>
            </p:nvSpPr>
            <p:spPr>
              <a:xfrm>
                <a:off x="4355838" y="5326377"/>
                <a:ext cx="641733" cy="280839"/>
              </a:xfrm>
              <a:prstGeom prst="rect">
                <a:avLst/>
              </a:prstGeom>
              <a:noFill/>
            </p:spPr>
            <p:txBody>
              <a:bodyPr wrap="square" rtlCol="0">
                <a:spAutoFit/>
              </a:bodyPr>
              <a:lstStyle/>
              <a:p>
                <a:pPr algn="ctr"/>
                <a:r>
                  <a:rPr lang="en-US" sz="600" b="1" dirty="0">
                    <a:latin typeface="Montserrat" panose="00000500000000000000" pitchFamily="2" charset="0"/>
                  </a:rPr>
                  <a:t>Network Operators</a:t>
                </a:r>
              </a:p>
            </p:txBody>
          </p:sp>
          <p:sp>
            <p:nvSpPr>
              <p:cNvPr id="20" name="TextBox 19">
                <a:extLst>
                  <a:ext uri="{FF2B5EF4-FFF2-40B4-BE49-F238E27FC236}">
                    <a16:creationId xmlns:a16="http://schemas.microsoft.com/office/drawing/2014/main" id="{D402C51C-9CD1-655A-5C2A-1B2D94295C5D}"/>
                  </a:ext>
                </a:extLst>
              </p:cNvPr>
              <p:cNvSpPr txBox="1"/>
              <p:nvPr/>
            </p:nvSpPr>
            <p:spPr>
              <a:xfrm>
                <a:off x="5420916" y="5297945"/>
                <a:ext cx="637794" cy="280839"/>
              </a:xfrm>
              <a:prstGeom prst="rect">
                <a:avLst/>
              </a:prstGeom>
              <a:noFill/>
            </p:spPr>
            <p:txBody>
              <a:bodyPr wrap="square" rtlCol="0">
                <a:spAutoFit/>
              </a:bodyPr>
              <a:lstStyle/>
              <a:p>
                <a:pPr algn="ctr"/>
                <a:r>
                  <a:rPr lang="en-US" sz="600" b="1" dirty="0">
                    <a:latin typeface="Montserrat" panose="00000500000000000000" pitchFamily="2" charset="0"/>
                  </a:rPr>
                  <a:t>Signing </a:t>
                </a:r>
              </a:p>
              <a:p>
                <a:pPr algn="ctr"/>
                <a:r>
                  <a:rPr lang="en-US" sz="600" b="1" dirty="0">
                    <a:latin typeface="Montserrat" panose="00000500000000000000" pitchFamily="2" charset="0"/>
                  </a:rPr>
                  <a:t>Agents</a:t>
                </a:r>
              </a:p>
            </p:txBody>
          </p:sp>
          <p:sp>
            <p:nvSpPr>
              <p:cNvPr id="22" name="TextBox 21">
                <a:extLst>
                  <a:ext uri="{FF2B5EF4-FFF2-40B4-BE49-F238E27FC236}">
                    <a16:creationId xmlns:a16="http://schemas.microsoft.com/office/drawing/2014/main" id="{7236C623-742E-85FC-AEF3-CC64F22A645C}"/>
                  </a:ext>
                </a:extLst>
              </p:cNvPr>
              <p:cNvSpPr txBox="1"/>
              <p:nvPr/>
            </p:nvSpPr>
            <p:spPr>
              <a:xfrm>
                <a:off x="4352552" y="3912979"/>
                <a:ext cx="695353" cy="272572"/>
              </a:xfrm>
              <a:prstGeom prst="rect">
                <a:avLst/>
              </a:prstGeom>
              <a:noFill/>
            </p:spPr>
            <p:txBody>
              <a:bodyPr wrap="square" rtlCol="0">
                <a:spAutoFit/>
              </a:bodyPr>
              <a:lstStyle/>
              <a:p>
                <a:pPr algn="ctr"/>
                <a:r>
                  <a:rPr lang="en-US" sz="600" b="1" dirty="0">
                    <a:latin typeface="Montserrat" panose="00000500000000000000" pitchFamily="2" charset="0"/>
                  </a:rPr>
                  <a:t>Onboarding Agents</a:t>
                </a:r>
              </a:p>
            </p:txBody>
          </p:sp>
          <p:sp>
            <p:nvSpPr>
              <p:cNvPr id="23" name="TextBox 22">
                <a:extLst>
                  <a:ext uri="{FF2B5EF4-FFF2-40B4-BE49-F238E27FC236}">
                    <a16:creationId xmlns:a16="http://schemas.microsoft.com/office/drawing/2014/main" id="{22A9B9F4-2E0D-82A8-20A3-C00E06FD11C9}"/>
                  </a:ext>
                </a:extLst>
              </p:cNvPr>
              <p:cNvSpPr txBox="1"/>
              <p:nvPr/>
            </p:nvSpPr>
            <p:spPr>
              <a:xfrm>
                <a:off x="5420915" y="3882201"/>
                <a:ext cx="637794" cy="280839"/>
              </a:xfrm>
              <a:prstGeom prst="rect">
                <a:avLst/>
              </a:prstGeom>
              <a:noFill/>
            </p:spPr>
            <p:txBody>
              <a:bodyPr wrap="square" rtlCol="0">
                <a:spAutoFit/>
              </a:bodyPr>
              <a:lstStyle/>
              <a:p>
                <a:pPr algn="ctr"/>
                <a:r>
                  <a:rPr lang="en-US" sz="600" b="1" dirty="0">
                    <a:latin typeface="Montserrat" panose="00000500000000000000" pitchFamily="2" charset="0"/>
                  </a:rPr>
                  <a:t>Vetting </a:t>
                </a:r>
              </a:p>
              <a:p>
                <a:pPr algn="ctr"/>
                <a:r>
                  <a:rPr lang="en-US" sz="600" b="1" dirty="0">
                    <a:latin typeface="Montserrat" panose="00000500000000000000" pitchFamily="2" charset="0"/>
                  </a:rPr>
                  <a:t>Agents</a:t>
                </a:r>
              </a:p>
            </p:txBody>
          </p:sp>
          <p:sp>
            <p:nvSpPr>
              <p:cNvPr id="34" name="Oval 33">
                <a:extLst>
                  <a:ext uri="{FF2B5EF4-FFF2-40B4-BE49-F238E27FC236}">
                    <a16:creationId xmlns:a16="http://schemas.microsoft.com/office/drawing/2014/main" id="{FAD64D56-8110-CD17-A373-9B1B62E31239}"/>
                  </a:ext>
                </a:extLst>
              </p:cNvPr>
              <p:cNvSpPr/>
              <p:nvPr/>
            </p:nvSpPr>
            <p:spPr>
              <a:xfrm>
                <a:off x="6874253" y="4209660"/>
                <a:ext cx="1160882" cy="1160882"/>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screenshot of a phone&#10;&#10;Description automatically generated">
                <a:extLst>
                  <a:ext uri="{FF2B5EF4-FFF2-40B4-BE49-F238E27FC236}">
                    <a16:creationId xmlns:a16="http://schemas.microsoft.com/office/drawing/2014/main" id="{90EBAADB-0144-C1E6-DE53-B64E48E94382}"/>
                  </a:ext>
                </a:extLst>
              </p:cNvPr>
              <p:cNvPicPr>
                <a:picLocks noChangeAspect="1"/>
              </p:cNvPicPr>
              <p:nvPr/>
            </p:nvPicPr>
            <p:blipFill rotWithShape="1">
              <a:blip r:embed="rId3">
                <a:extLst>
                  <a:ext uri="{28A0092B-C50C-407E-A947-70E740481C1C}">
                    <a14:useLocalDpi xmlns:a14="http://schemas.microsoft.com/office/drawing/2010/main" val="0"/>
                  </a:ext>
                </a:extLst>
              </a:blip>
              <a:srcRect l="-944" t="-777" r="56548" b="777"/>
              <a:stretch/>
            </p:blipFill>
            <p:spPr>
              <a:xfrm>
                <a:off x="6940933" y="3810415"/>
                <a:ext cx="1019501" cy="1932783"/>
              </a:xfrm>
              <a:prstGeom prst="rect">
                <a:avLst/>
              </a:prstGeom>
            </p:spPr>
          </p:pic>
          <p:sp>
            <p:nvSpPr>
              <p:cNvPr id="35" name="TextBox 34">
                <a:extLst>
                  <a:ext uri="{FF2B5EF4-FFF2-40B4-BE49-F238E27FC236}">
                    <a16:creationId xmlns:a16="http://schemas.microsoft.com/office/drawing/2014/main" id="{D9C8CCFE-AF68-36B2-1A67-999428952E91}"/>
                  </a:ext>
                </a:extLst>
              </p:cNvPr>
              <p:cNvSpPr txBox="1"/>
              <p:nvPr/>
            </p:nvSpPr>
            <p:spPr>
              <a:xfrm>
                <a:off x="4248619" y="4628870"/>
                <a:ext cx="1901735" cy="243394"/>
              </a:xfrm>
              <a:prstGeom prst="rect">
                <a:avLst/>
              </a:prstGeom>
              <a:noFill/>
            </p:spPr>
            <p:txBody>
              <a:bodyPr wrap="square" rtlCol="0">
                <a:spAutoFit/>
              </a:bodyPr>
              <a:lstStyle/>
              <a:p>
                <a:pPr algn="ctr"/>
                <a:r>
                  <a:rPr lang="en-US" sz="1000" b="1" dirty="0">
                    <a:solidFill>
                      <a:schemeClr val="bg1"/>
                    </a:solidFill>
                    <a:latin typeface="Montserrat" panose="00000500000000000000" pitchFamily="2" charset="0"/>
                  </a:rPr>
                  <a:t>BCID ECOSYSTEM</a:t>
                </a:r>
              </a:p>
            </p:txBody>
          </p:sp>
        </p:grpSp>
        <p:pic>
          <p:nvPicPr>
            <p:cNvPr id="40" name="Graphic 39" descr="Connections with solid fill">
              <a:extLst>
                <a:ext uri="{FF2B5EF4-FFF2-40B4-BE49-F238E27FC236}">
                  <a16:creationId xmlns:a16="http://schemas.microsoft.com/office/drawing/2014/main" id="{DFD3ABD6-8EF1-9BC2-749C-3441F24976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5088" y="3746499"/>
              <a:ext cx="914400" cy="914400"/>
            </a:xfrm>
            <a:prstGeom prst="rect">
              <a:avLst/>
            </a:prstGeom>
          </p:spPr>
        </p:pic>
      </p:grpSp>
      <p:sp>
        <p:nvSpPr>
          <p:cNvPr id="4" name="TextBox 3">
            <a:extLst>
              <a:ext uri="{FF2B5EF4-FFF2-40B4-BE49-F238E27FC236}">
                <a16:creationId xmlns:a16="http://schemas.microsoft.com/office/drawing/2014/main" id="{BDF606CD-4E0A-C33C-96A8-33F7564C7A5E}"/>
              </a:ext>
            </a:extLst>
          </p:cNvPr>
          <p:cNvSpPr txBox="1"/>
          <p:nvPr/>
        </p:nvSpPr>
        <p:spPr>
          <a:xfrm>
            <a:off x="1225549" y="2332119"/>
            <a:ext cx="4726021" cy="3046988"/>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Only will display if A level attestation is present from the approved signing agent.</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The Rich Call Display will not display if the call traverses a non-IP network.</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Not all devices support RCD.</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AT&amp;T will not be participating in the BCID ecosystem.</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273709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D71DF-7F2A-D69D-07EC-23E36999260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87076FE-9F49-DDED-C6D6-F480ABD5898F}"/>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D8946A-B5B8-65EF-A25F-646F02470189}"/>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5E10D0-E48C-7240-C80C-03548429FA07}"/>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FAQs</a:t>
            </a:r>
          </a:p>
        </p:txBody>
      </p:sp>
      <p:sp>
        <p:nvSpPr>
          <p:cNvPr id="3" name="Rectangle 2">
            <a:extLst>
              <a:ext uri="{FF2B5EF4-FFF2-40B4-BE49-F238E27FC236}">
                <a16:creationId xmlns:a16="http://schemas.microsoft.com/office/drawing/2014/main" id="{0F9C9568-8A35-C05A-B81A-BBBC24407B36}"/>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0A2854A-1662-BAE6-FE4A-A1B0C6B406E4}"/>
              </a:ext>
            </a:extLst>
          </p:cNvPr>
          <p:cNvGrpSpPr/>
          <p:nvPr/>
        </p:nvGrpSpPr>
        <p:grpSpPr>
          <a:xfrm>
            <a:off x="6096000" y="3003721"/>
            <a:ext cx="5257662" cy="2099974"/>
            <a:chOff x="1868852" y="2468128"/>
            <a:chExt cx="8504829" cy="3396932"/>
          </a:xfrm>
        </p:grpSpPr>
        <p:grpSp>
          <p:nvGrpSpPr>
            <p:cNvPr id="36" name="Group 35">
              <a:extLst>
                <a:ext uri="{FF2B5EF4-FFF2-40B4-BE49-F238E27FC236}">
                  <a16:creationId xmlns:a16="http://schemas.microsoft.com/office/drawing/2014/main" id="{857DAD59-AB61-BB8D-4674-4C0E7E5CD980}"/>
                </a:ext>
              </a:extLst>
            </p:cNvPr>
            <p:cNvGrpSpPr/>
            <p:nvPr/>
          </p:nvGrpSpPr>
          <p:grpSpPr>
            <a:xfrm>
              <a:off x="1868852" y="2468128"/>
              <a:ext cx="8504829" cy="3396932"/>
              <a:chOff x="2861501" y="3717361"/>
              <a:chExt cx="5173634" cy="2066412"/>
            </a:xfrm>
          </p:grpSpPr>
          <p:sp>
            <p:nvSpPr>
              <p:cNvPr id="17" name="Oval 16">
                <a:extLst>
                  <a:ext uri="{FF2B5EF4-FFF2-40B4-BE49-F238E27FC236}">
                    <a16:creationId xmlns:a16="http://schemas.microsoft.com/office/drawing/2014/main" id="{0C7B2D0C-DFA5-B29C-65BC-AC566450CDD6}"/>
                  </a:ext>
                </a:extLst>
              </p:cNvPr>
              <p:cNvSpPr/>
              <p:nvPr/>
            </p:nvSpPr>
            <p:spPr>
              <a:xfrm>
                <a:off x="4233859" y="3810415"/>
                <a:ext cx="1916494" cy="1916494"/>
              </a:xfrm>
              <a:prstGeom prst="ellipse">
                <a:avLst/>
              </a:prstGeom>
              <a:solidFill>
                <a:schemeClr val="bg1">
                  <a:alpha val="2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D49EDA-B6B6-316F-6BEB-6A2248AC1368}"/>
                  </a:ext>
                </a:extLst>
              </p:cNvPr>
              <p:cNvSpPr/>
              <p:nvPr/>
            </p:nvSpPr>
            <p:spPr>
              <a:xfrm>
                <a:off x="2861501" y="4452006"/>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3E824B3-93B8-3D1F-8500-7DEB3EA85F91}"/>
                  </a:ext>
                </a:extLst>
              </p:cNvPr>
              <p:cNvSpPr txBox="1"/>
              <p:nvPr/>
            </p:nvSpPr>
            <p:spPr>
              <a:xfrm>
                <a:off x="2869673" y="5157874"/>
                <a:ext cx="621449" cy="196858"/>
              </a:xfrm>
              <a:prstGeom prst="rect">
                <a:avLst/>
              </a:prstGeom>
              <a:noFill/>
            </p:spPr>
            <p:txBody>
              <a:bodyPr wrap="square" rtlCol="0">
                <a:spAutoFit/>
              </a:bodyPr>
              <a:lstStyle/>
              <a:p>
                <a:pPr algn="ctr"/>
                <a:r>
                  <a:rPr lang="en-US" sz="700" b="1" dirty="0">
                    <a:solidFill>
                      <a:schemeClr val="bg1"/>
                    </a:solidFill>
                    <a:latin typeface="Montserrat" panose="00000500000000000000" pitchFamily="2" charset="0"/>
                  </a:rPr>
                  <a:t>Brands</a:t>
                </a:r>
              </a:p>
            </p:txBody>
          </p:sp>
          <p:cxnSp>
            <p:nvCxnSpPr>
              <p:cNvPr id="27" name="Straight Arrow Connector 26">
                <a:extLst>
                  <a:ext uri="{FF2B5EF4-FFF2-40B4-BE49-F238E27FC236}">
                    <a16:creationId xmlns:a16="http://schemas.microsoft.com/office/drawing/2014/main" id="{1FA8FAE4-12D7-390B-608F-280039D8EAD8}"/>
                  </a:ext>
                </a:extLst>
              </p:cNvPr>
              <p:cNvCxnSpPr/>
              <p:nvPr/>
            </p:nvCxnSpPr>
            <p:spPr>
              <a:xfrm>
                <a:off x="6150353"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77C29F3-919E-E05E-1842-13495E37D7F1}"/>
                  </a:ext>
                </a:extLst>
              </p:cNvPr>
              <p:cNvCxnSpPr/>
              <p:nvPr/>
            </p:nvCxnSpPr>
            <p:spPr>
              <a:xfrm>
                <a:off x="3509959" y="4780644"/>
                <a:ext cx="72390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05C8F1E8-C5AC-5C02-03B5-4EFB9F3C307D}"/>
                  </a:ext>
                </a:extLst>
              </p:cNvPr>
              <p:cNvSpPr/>
              <p:nvPr/>
            </p:nvSpPr>
            <p:spPr>
              <a:xfrm>
                <a:off x="4359777" y="5145979"/>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C5F6D28-3F1E-2A94-F27E-5110EBEABBDB}"/>
                  </a:ext>
                </a:extLst>
              </p:cNvPr>
              <p:cNvSpPr/>
              <p:nvPr/>
            </p:nvSpPr>
            <p:spPr>
              <a:xfrm>
                <a:off x="4387061"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2AECACED-D6E8-BFCE-EB35-0EB46DC7F3E0}"/>
                  </a:ext>
                </a:extLst>
              </p:cNvPr>
              <p:cNvSpPr/>
              <p:nvPr/>
            </p:nvSpPr>
            <p:spPr>
              <a:xfrm>
                <a:off x="5420916" y="3717361"/>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51360E-03D2-092D-0673-96E16D8D1D49}"/>
                  </a:ext>
                </a:extLst>
              </p:cNvPr>
              <p:cNvSpPr/>
              <p:nvPr/>
            </p:nvSpPr>
            <p:spPr>
              <a:xfrm>
                <a:off x="5423372" y="5117547"/>
                <a:ext cx="637794" cy="637794"/>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BC2B8FA-8EA1-DA6B-76AA-3952860AFC63}"/>
                  </a:ext>
                </a:extLst>
              </p:cNvPr>
              <p:cNvSpPr txBox="1"/>
              <p:nvPr/>
            </p:nvSpPr>
            <p:spPr>
              <a:xfrm>
                <a:off x="4355838" y="5326377"/>
                <a:ext cx="641733" cy="280839"/>
              </a:xfrm>
              <a:prstGeom prst="rect">
                <a:avLst/>
              </a:prstGeom>
              <a:noFill/>
            </p:spPr>
            <p:txBody>
              <a:bodyPr wrap="square" rtlCol="0">
                <a:spAutoFit/>
              </a:bodyPr>
              <a:lstStyle/>
              <a:p>
                <a:pPr algn="ctr"/>
                <a:r>
                  <a:rPr lang="en-US" sz="600" b="1" dirty="0">
                    <a:latin typeface="Montserrat" panose="00000500000000000000" pitchFamily="2" charset="0"/>
                  </a:rPr>
                  <a:t>Network Operators</a:t>
                </a:r>
              </a:p>
            </p:txBody>
          </p:sp>
          <p:sp>
            <p:nvSpPr>
              <p:cNvPr id="20" name="TextBox 19">
                <a:extLst>
                  <a:ext uri="{FF2B5EF4-FFF2-40B4-BE49-F238E27FC236}">
                    <a16:creationId xmlns:a16="http://schemas.microsoft.com/office/drawing/2014/main" id="{301034AD-BBF8-0B90-DFF8-59F44CBC9656}"/>
                  </a:ext>
                </a:extLst>
              </p:cNvPr>
              <p:cNvSpPr txBox="1"/>
              <p:nvPr/>
            </p:nvSpPr>
            <p:spPr>
              <a:xfrm>
                <a:off x="5420916" y="5297945"/>
                <a:ext cx="637794" cy="280839"/>
              </a:xfrm>
              <a:prstGeom prst="rect">
                <a:avLst/>
              </a:prstGeom>
              <a:noFill/>
            </p:spPr>
            <p:txBody>
              <a:bodyPr wrap="square" rtlCol="0">
                <a:spAutoFit/>
              </a:bodyPr>
              <a:lstStyle/>
              <a:p>
                <a:pPr algn="ctr"/>
                <a:r>
                  <a:rPr lang="en-US" sz="600" b="1" dirty="0">
                    <a:latin typeface="Montserrat" panose="00000500000000000000" pitchFamily="2" charset="0"/>
                  </a:rPr>
                  <a:t>Signing </a:t>
                </a:r>
              </a:p>
              <a:p>
                <a:pPr algn="ctr"/>
                <a:r>
                  <a:rPr lang="en-US" sz="600" b="1" dirty="0">
                    <a:latin typeface="Montserrat" panose="00000500000000000000" pitchFamily="2" charset="0"/>
                  </a:rPr>
                  <a:t>Agents</a:t>
                </a:r>
              </a:p>
            </p:txBody>
          </p:sp>
          <p:sp>
            <p:nvSpPr>
              <p:cNvPr id="22" name="TextBox 21">
                <a:extLst>
                  <a:ext uri="{FF2B5EF4-FFF2-40B4-BE49-F238E27FC236}">
                    <a16:creationId xmlns:a16="http://schemas.microsoft.com/office/drawing/2014/main" id="{31598C46-D216-1992-6567-FBB5B1C4EF2A}"/>
                  </a:ext>
                </a:extLst>
              </p:cNvPr>
              <p:cNvSpPr txBox="1"/>
              <p:nvPr/>
            </p:nvSpPr>
            <p:spPr>
              <a:xfrm>
                <a:off x="4352552" y="3912979"/>
                <a:ext cx="695353" cy="272572"/>
              </a:xfrm>
              <a:prstGeom prst="rect">
                <a:avLst/>
              </a:prstGeom>
              <a:noFill/>
            </p:spPr>
            <p:txBody>
              <a:bodyPr wrap="square" rtlCol="0">
                <a:spAutoFit/>
              </a:bodyPr>
              <a:lstStyle/>
              <a:p>
                <a:pPr algn="ctr"/>
                <a:r>
                  <a:rPr lang="en-US" sz="600" b="1" dirty="0">
                    <a:latin typeface="Montserrat" panose="00000500000000000000" pitchFamily="2" charset="0"/>
                  </a:rPr>
                  <a:t>Onboarding Agents</a:t>
                </a:r>
              </a:p>
            </p:txBody>
          </p:sp>
          <p:sp>
            <p:nvSpPr>
              <p:cNvPr id="23" name="TextBox 22">
                <a:extLst>
                  <a:ext uri="{FF2B5EF4-FFF2-40B4-BE49-F238E27FC236}">
                    <a16:creationId xmlns:a16="http://schemas.microsoft.com/office/drawing/2014/main" id="{83D5AD71-9F1B-F6EB-FE99-B42E7101D698}"/>
                  </a:ext>
                </a:extLst>
              </p:cNvPr>
              <p:cNvSpPr txBox="1"/>
              <p:nvPr/>
            </p:nvSpPr>
            <p:spPr>
              <a:xfrm>
                <a:off x="5420915" y="3882201"/>
                <a:ext cx="637794" cy="280839"/>
              </a:xfrm>
              <a:prstGeom prst="rect">
                <a:avLst/>
              </a:prstGeom>
              <a:noFill/>
            </p:spPr>
            <p:txBody>
              <a:bodyPr wrap="square" rtlCol="0">
                <a:spAutoFit/>
              </a:bodyPr>
              <a:lstStyle/>
              <a:p>
                <a:pPr algn="ctr"/>
                <a:r>
                  <a:rPr lang="en-US" sz="600" b="1" dirty="0">
                    <a:latin typeface="Montserrat" panose="00000500000000000000" pitchFamily="2" charset="0"/>
                  </a:rPr>
                  <a:t>Vetting </a:t>
                </a:r>
              </a:p>
              <a:p>
                <a:pPr algn="ctr"/>
                <a:r>
                  <a:rPr lang="en-US" sz="600" b="1" dirty="0">
                    <a:latin typeface="Montserrat" panose="00000500000000000000" pitchFamily="2" charset="0"/>
                  </a:rPr>
                  <a:t>Agents</a:t>
                </a:r>
              </a:p>
            </p:txBody>
          </p:sp>
          <p:sp>
            <p:nvSpPr>
              <p:cNvPr id="34" name="Oval 33">
                <a:extLst>
                  <a:ext uri="{FF2B5EF4-FFF2-40B4-BE49-F238E27FC236}">
                    <a16:creationId xmlns:a16="http://schemas.microsoft.com/office/drawing/2014/main" id="{D26FFD50-CF07-B4BB-A82C-A1E28E16FD04}"/>
                  </a:ext>
                </a:extLst>
              </p:cNvPr>
              <p:cNvSpPr/>
              <p:nvPr/>
            </p:nvSpPr>
            <p:spPr>
              <a:xfrm>
                <a:off x="6874253" y="4209660"/>
                <a:ext cx="1160882" cy="1160882"/>
              </a:xfrm>
              <a:prstGeom prst="ellipse">
                <a:avLst/>
              </a:prstGeom>
              <a:solidFill>
                <a:schemeClr val="bg1"/>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screenshot of a phone&#10;&#10;Description automatically generated">
                <a:extLst>
                  <a:ext uri="{FF2B5EF4-FFF2-40B4-BE49-F238E27FC236}">
                    <a16:creationId xmlns:a16="http://schemas.microsoft.com/office/drawing/2014/main" id="{41B360F8-1B4D-34D8-776A-0BFB51B979D6}"/>
                  </a:ext>
                </a:extLst>
              </p:cNvPr>
              <p:cNvPicPr>
                <a:picLocks noChangeAspect="1"/>
              </p:cNvPicPr>
              <p:nvPr/>
            </p:nvPicPr>
            <p:blipFill rotWithShape="1">
              <a:blip r:embed="rId3">
                <a:extLst>
                  <a:ext uri="{28A0092B-C50C-407E-A947-70E740481C1C}">
                    <a14:useLocalDpi xmlns:a14="http://schemas.microsoft.com/office/drawing/2010/main" val="0"/>
                  </a:ext>
                </a:extLst>
              </a:blip>
              <a:srcRect l="-944" t="-777" r="56548" b="777"/>
              <a:stretch/>
            </p:blipFill>
            <p:spPr>
              <a:xfrm>
                <a:off x="6940933" y="3810415"/>
                <a:ext cx="1019501" cy="1932783"/>
              </a:xfrm>
              <a:prstGeom prst="rect">
                <a:avLst/>
              </a:prstGeom>
            </p:spPr>
          </p:pic>
          <p:sp>
            <p:nvSpPr>
              <p:cNvPr id="35" name="TextBox 34">
                <a:extLst>
                  <a:ext uri="{FF2B5EF4-FFF2-40B4-BE49-F238E27FC236}">
                    <a16:creationId xmlns:a16="http://schemas.microsoft.com/office/drawing/2014/main" id="{211DA423-AD95-2438-97F0-7A966158C3D7}"/>
                  </a:ext>
                </a:extLst>
              </p:cNvPr>
              <p:cNvSpPr txBox="1"/>
              <p:nvPr/>
            </p:nvSpPr>
            <p:spPr>
              <a:xfrm>
                <a:off x="4248619" y="4628870"/>
                <a:ext cx="1901735" cy="243394"/>
              </a:xfrm>
              <a:prstGeom prst="rect">
                <a:avLst/>
              </a:prstGeom>
              <a:noFill/>
            </p:spPr>
            <p:txBody>
              <a:bodyPr wrap="square" rtlCol="0">
                <a:spAutoFit/>
              </a:bodyPr>
              <a:lstStyle/>
              <a:p>
                <a:pPr algn="ctr"/>
                <a:r>
                  <a:rPr lang="en-US" sz="1000" b="1" dirty="0">
                    <a:solidFill>
                      <a:schemeClr val="bg1"/>
                    </a:solidFill>
                    <a:latin typeface="Montserrat" panose="00000500000000000000" pitchFamily="2" charset="0"/>
                  </a:rPr>
                  <a:t>BCID ECOSYSTEM</a:t>
                </a:r>
              </a:p>
            </p:txBody>
          </p:sp>
        </p:grpSp>
        <p:pic>
          <p:nvPicPr>
            <p:cNvPr id="40" name="Graphic 39" descr="Connections with solid fill">
              <a:extLst>
                <a:ext uri="{FF2B5EF4-FFF2-40B4-BE49-F238E27FC236}">
                  <a16:creationId xmlns:a16="http://schemas.microsoft.com/office/drawing/2014/main" id="{8809A42E-D478-840D-0F45-DF2C3F96A7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5088" y="3746499"/>
              <a:ext cx="914400" cy="914400"/>
            </a:xfrm>
            <a:prstGeom prst="rect">
              <a:avLst/>
            </a:prstGeom>
          </p:spPr>
        </p:pic>
      </p:grpSp>
      <p:sp>
        <p:nvSpPr>
          <p:cNvPr id="4" name="TextBox 3">
            <a:extLst>
              <a:ext uri="{FF2B5EF4-FFF2-40B4-BE49-F238E27FC236}">
                <a16:creationId xmlns:a16="http://schemas.microsoft.com/office/drawing/2014/main" id="{30B79689-C574-9CA8-DE17-547BB2E62778}"/>
              </a:ext>
            </a:extLst>
          </p:cNvPr>
          <p:cNvSpPr txBox="1"/>
          <p:nvPr/>
        </p:nvSpPr>
        <p:spPr>
          <a:xfrm>
            <a:off x="1225549" y="2332119"/>
            <a:ext cx="4726021" cy="3539430"/>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Do I still need Number Reputation Management with RCD?</a:t>
            </a:r>
          </a:p>
          <a:p>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Can I change the call reason per call?</a:t>
            </a:r>
          </a:p>
          <a:p>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Does BCID work with iOS 26 Call Screening?</a:t>
            </a:r>
          </a:p>
          <a:p>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What percentage of calls will brand with RCD?</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1600" dirty="0">
                <a:solidFill>
                  <a:schemeClr val="accent5">
                    <a:lumMod val="20000"/>
                    <a:lumOff val="80000"/>
                  </a:schemeClr>
                </a:solidFill>
                <a:latin typeface="Montserrat" panose="00000500000000000000" pitchFamily="2" charset="0"/>
              </a:rPr>
              <a:t>How can I find out if my dialer supports RCD?</a:t>
            </a:r>
          </a:p>
          <a:p>
            <a:pPr marL="342900" indent="-342900">
              <a:buFont typeface="Arial" panose="020B0604020202020204" pitchFamily="34" charset="0"/>
              <a:buChar char="•"/>
            </a:pPr>
            <a:endParaRPr lang="en-US" sz="1600" dirty="0">
              <a:solidFill>
                <a:schemeClr val="accent5">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82439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3F96E-2366-4FC0-CC42-B825FF1619B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7AB688F-B3E2-4736-57A9-0B73F742A82C}"/>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770079-9CF8-9AA2-355E-A46B0AF36C36}"/>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207D2A-1507-DB9F-8363-81270DECCD6A}"/>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Robocall Epidemic</a:t>
            </a:r>
          </a:p>
        </p:txBody>
      </p:sp>
      <p:sp>
        <p:nvSpPr>
          <p:cNvPr id="2" name="TextBox 1">
            <a:extLst>
              <a:ext uri="{FF2B5EF4-FFF2-40B4-BE49-F238E27FC236}">
                <a16:creationId xmlns:a16="http://schemas.microsoft.com/office/drawing/2014/main" id="{CB49AE24-536B-7B13-3857-F527C51503B0}"/>
              </a:ext>
            </a:extLst>
          </p:cNvPr>
          <p:cNvSpPr txBox="1"/>
          <p:nvPr/>
        </p:nvSpPr>
        <p:spPr>
          <a:xfrm>
            <a:off x="1225549" y="2332119"/>
            <a:ext cx="9740901" cy="1400383"/>
          </a:xfrm>
          <a:prstGeom prst="rect">
            <a:avLst/>
          </a:prstGeom>
          <a:noFill/>
        </p:spPr>
        <p:txBody>
          <a:bodyPr wrap="square" rtlCol="0">
            <a:spAutoFit/>
          </a:bodyPr>
          <a:lstStyle/>
          <a:p>
            <a:endParaRPr lang="en-US" sz="500" b="1"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Consumer trust has eroded in the phone due to the robocall epidemic.</a:t>
            </a:r>
          </a:p>
          <a:p>
            <a:endParaRPr lang="en-US" sz="20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5">
                    <a:lumMod val="20000"/>
                    <a:lumOff val="80000"/>
                  </a:schemeClr>
                </a:solidFill>
                <a:latin typeface="Montserrat" panose="00000500000000000000" pitchFamily="2" charset="0"/>
              </a:rPr>
              <a:t>US consumers receive 4.5 – 5 billion robocalls per month.</a:t>
            </a:r>
          </a:p>
          <a:p>
            <a:pPr marL="342900" indent="-342900">
              <a:buFont typeface="Arial" panose="020B0604020202020204" pitchFamily="34" charset="0"/>
              <a:buChar char="•"/>
            </a:pPr>
            <a:r>
              <a:rPr lang="en-US" sz="2000" dirty="0">
                <a:solidFill>
                  <a:schemeClr val="accent5">
                    <a:lumMod val="20000"/>
                    <a:lumOff val="80000"/>
                  </a:schemeClr>
                </a:solidFill>
                <a:latin typeface="Montserrat" panose="00000500000000000000" pitchFamily="2" charset="0"/>
              </a:rPr>
              <a:t>The first 5 months of 2025 saw an 11% increase versus 2024.</a:t>
            </a:r>
          </a:p>
        </p:txBody>
      </p:sp>
      <p:sp>
        <p:nvSpPr>
          <p:cNvPr id="3" name="Rectangle 2">
            <a:extLst>
              <a:ext uri="{FF2B5EF4-FFF2-40B4-BE49-F238E27FC236}">
                <a16:creationId xmlns:a16="http://schemas.microsoft.com/office/drawing/2014/main" id="{4635F5F0-9B7B-D8DB-6816-8F9B3FFCEFFD}"/>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cell phones with a screen on&#10;&#10;AI-generated content may be incorrect.">
            <a:extLst>
              <a:ext uri="{FF2B5EF4-FFF2-40B4-BE49-F238E27FC236}">
                <a16:creationId xmlns:a16="http://schemas.microsoft.com/office/drawing/2014/main" id="{C797EE0D-4FEB-2644-0362-8F25ED34B01F}"/>
              </a:ext>
            </a:extLst>
          </p:cNvPr>
          <p:cNvPicPr>
            <a:picLocks noChangeAspect="1"/>
          </p:cNvPicPr>
          <p:nvPr/>
        </p:nvPicPr>
        <p:blipFill>
          <a:blip r:embed="rId3"/>
          <a:stretch>
            <a:fillRect/>
          </a:stretch>
        </p:blipFill>
        <p:spPr>
          <a:xfrm>
            <a:off x="2641322" y="4367572"/>
            <a:ext cx="6617253" cy="4216047"/>
          </a:xfrm>
          <a:prstGeom prst="rect">
            <a:avLst/>
          </a:prstGeom>
        </p:spPr>
      </p:pic>
    </p:spTree>
    <p:extLst>
      <p:ext uri="{BB962C8B-B14F-4D97-AF65-F5344CB8AC3E}">
        <p14:creationId xmlns:p14="http://schemas.microsoft.com/office/powerpoint/2010/main" val="658713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D715-7DAF-8C7C-3296-937B3168DCD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8D1576B-069C-D791-C20A-975B745494F3}"/>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633BB4-B499-B616-4170-1FF2D847E2F8}"/>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ADBAC3-F6B9-9D5C-AB02-CF52821C135F}"/>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STIR/SHAKEN Framework</a:t>
            </a:r>
          </a:p>
        </p:txBody>
      </p:sp>
      <p:sp>
        <p:nvSpPr>
          <p:cNvPr id="2" name="TextBox 1">
            <a:extLst>
              <a:ext uri="{FF2B5EF4-FFF2-40B4-BE49-F238E27FC236}">
                <a16:creationId xmlns:a16="http://schemas.microsoft.com/office/drawing/2014/main" id="{4010DA6E-E68A-7FB9-2A8C-BBA9C5147747}"/>
              </a:ext>
            </a:extLst>
          </p:cNvPr>
          <p:cNvSpPr txBox="1"/>
          <p:nvPr/>
        </p:nvSpPr>
        <p:spPr>
          <a:xfrm>
            <a:off x="1225549" y="2332119"/>
            <a:ext cx="9740901" cy="3785652"/>
          </a:xfrm>
          <a:prstGeom prst="rect">
            <a:avLst/>
          </a:prstGeom>
          <a:noFill/>
        </p:spPr>
        <p:txBody>
          <a:bodyPr wrap="square" rtlCol="0">
            <a:spAutoFit/>
          </a:bodyPr>
          <a:lstStyle/>
          <a:p>
            <a:r>
              <a:rPr lang="en-US" sz="2000" dirty="0">
                <a:solidFill>
                  <a:schemeClr val="accent5">
                    <a:lumMod val="20000"/>
                    <a:lumOff val="80000"/>
                  </a:schemeClr>
                </a:solidFill>
                <a:latin typeface="Montserrat" panose="00000500000000000000" pitchFamily="2" charset="0"/>
              </a:rPr>
              <a:t>The FCC mandated carriers to authenticate calls that originate on its network with the goal of enabling the possibility for </a:t>
            </a:r>
            <a:r>
              <a:rPr lang="en-US" sz="2000" b="1" u="sng" dirty="0">
                <a:solidFill>
                  <a:schemeClr val="accent5">
                    <a:lumMod val="20000"/>
                    <a:lumOff val="80000"/>
                  </a:schemeClr>
                </a:solidFill>
                <a:latin typeface="Montserrat" panose="00000500000000000000" pitchFamily="2" charset="0"/>
              </a:rPr>
              <a:t>traceback &amp; enforcement</a:t>
            </a:r>
            <a:r>
              <a:rPr lang="en-US" sz="2000" b="1" dirty="0">
                <a:solidFill>
                  <a:schemeClr val="accent5">
                    <a:lumMod val="20000"/>
                    <a:lumOff val="80000"/>
                  </a:schemeClr>
                </a:solidFill>
                <a:latin typeface="Montserrat" panose="00000500000000000000" pitchFamily="2" charset="0"/>
              </a:rPr>
              <a:t>.</a:t>
            </a:r>
          </a:p>
          <a:p>
            <a:endParaRPr lang="en-US" sz="2000" b="1" dirty="0">
              <a:solidFill>
                <a:schemeClr val="accent5">
                  <a:lumMod val="20000"/>
                  <a:lumOff val="80000"/>
                </a:schemeClr>
              </a:solidFill>
              <a:latin typeface="Montserrat" panose="00000500000000000000" pitchFamily="2" charset="0"/>
            </a:endParaRPr>
          </a:p>
          <a:p>
            <a:endParaRPr lang="en-US" sz="2000" b="1"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Prior to STIR/SHAKEN, it was difficult to traceback the source of the VOIP caller.</a:t>
            </a:r>
          </a:p>
          <a:p>
            <a:endParaRPr lang="en-US" sz="2000" b="1" dirty="0">
              <a:solidFill>
                <a:schemeClr val="accent5">
                  <a:lumMod val="20000"/>
                  <a:lumOff val="80000"/>
                </a:schemeClr>
              </a:solidFill>
              <a:latin typeface="Montserrat" panose="00000500000000000000" pitchFamily="2" charset="0"/>
            </a:endParaRPr>
          </a:p>
          <a:p>
            <a:endParaRPr lang="en-US" sz="2000"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These standards are responsible for requiring your carrier to sign every call that your business places. </a:t>
            </a:r>
          </a:p>
          <a:p>
            <a:endParaRPr lang="en-US" sz="2000" dirty="0">
              <a:solidFill>
                <a:schemeClr val="accent5">
                  <a:lumMod val="20000"/>
                  <a:lumOff val="80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4660869F-A8C5-A66C-F797-2417E044CF25}"/>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5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8873-474E-21A0-1A95-31A17803657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3C39D69-AF88-F242-FD7A-F3CB52387DFE}"/>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855B56-F050-426C-41A2-38CEA2CE9F66}"/>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F79768-12AA-5CB1-DB41-962BE3E8F3C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STIR/SHAKEN Framework</a:t>
            </a:r>
          </a:p>
        </p:txBody>
      </p:sp>
      <p:sp>
        <p:nvSpPr>
          <p:cNvPr id="2" name="TextBox 1">
            <a:extLst>
              <a:ext uri="{FF2B5EF4-FFF2-40B4-BE49-F238E27FC236}">
                <a16:creationId xmlns:a16="http://schemas.microsoft.com/office/drawing/2014/main" id="{35CA19C3-5E1E-50D7-93E9-C2800972883A}"/>
              </a:ext>
            </a:extLst>
          </p:cNvPr>
          <p:cNvSpPr txBox="1"/>
          <p:nvPr/>
        </p:nvSpPr>
        <p:spPr>
          <a:xfrm>
            <a:off x="1225549" y="2332119"/>
            <a:ext cx="9740901" cy="3477875"/>
          </a:xfrm>
          <a:prstGeom prst="rect">
            <a:avLst/>
          </a:prstGeom>
          <a:noFill/>
        </p:spPr>
        <p:txBody>
          <a:bodyPr wrap="square" rtlCol="0">
            <a:spAutoFit/>
          </a:bodyPr>
          <a:lstStyle/>
          <a:p>
            <a:pPr lvl="0">
              <a:defRPr/>
            </a:pPr>
            <a:r>
              <a:rPr lang="en-US" sz="2000" dirty="0">
                <a:solidFill>
                  <a:schemeClr val="accent5">
                    <a:lumMod val="20000"/>
                    <a:lumOff val="80000"/>
                  </a:schemeClr>
                </a:solidFill>
                <a:latin typeface="Montserrat" panose="00000500000000000000" pitchFamily="2" charset="0"/>
              </a:rPr>
              <a:t>The FCC’s goal with mandating call authentication, was to establish accountability with carriers passing illegally spoofed robocall traffic. </a:t>
            </a:r>
          </a:p>
          <a:p>
            <a:pPr lvl="0">
              <a:defRPr/>
            </a:pPr>
            <a:endParaRPr lang="en-US" sz="2000" dirty="0">
              <a:solidFill>
                <a:schemeClr val="accent5">
                  <a:lumMod val="20000"/>
                  <a:lumOff val="80000"/>
                </a:schemeClr>
              </a:solidFill>
              <a:latin typeface="Montserrat" panose="00000500000000000000" pitchFamily="2" charset="0"/>
            </a:endParaRPr>
          </a:p>
          <a:p>
            <a:pPr lvl="0">
              <a:defRPr/>
            </a:pPr>
            <a:endParaRPr lang="en-US" sz="2000" dirty="0">
              <a:solidFill>
                <a:schemeClr val="accent5">
                  <a:lumMod val="20000"/>
                  <a:lumOff val="80000"/>
                </a:schemeClr>
              </a:solidFill>
              <a:latin typeface="Montserrat" panose="00000500000000000000" pitchFamily="2" charset="0"/>
            </a:endParaRPr>
          </a:p>
          <a:p>
            <a:pPr lvl="0">
              <a:defRPr/>
            </a:pPr>
            <a:r>
              <a:rPr lang="en-US" sz="2000" dirty="0">
                <a:solidFill>
                  <a:schemeClr val="accent5">
                    <a:lumMod val="20000"/>
                    <a:lumOff val="80000"/>
                  </a:schemeClr>
                </a:solidFill>
                <a:latin typeface="Montserrat" panose="00000500000000000000" pitchFamily="2" charset="0"/>
              </a:rPr>
              <a:t>With each call signed with an attestation, the enforcement bureaus can now trace the source of illegal robocall traffic.</a:t>
            </a:r>
          </a:p>
          <a:p>
            <a:pPr lvl="0">
              <a:defRPr/>
            </a:pPr>
            <a:endParaRPr lang="en-US" sz="2000" dirty="0">
              <a:solidFill>
                <a:schemeClr val="accent5">
                  <a:lumMod val="20000"/>
                  <a:lumOff val="80000"/>
                </a:schemeClr>
              </a:solidFill>
              <a:latin typeface="Montserrat" panose="00000500000000000000" pitchFamily="2" charset="0"/>
            </a:endParaRPr>
          </a:p>
          <a:p>
            <a:pPr lvl="0">
              <a:defRPr/>
            </a:pPr>
            <a:r>
              <a:rPr lang="en-US" sz="2000" dirty="0">
                <a:solidFill>
                  <a:schemeClr val="accent5">
                    <a:lumMod val="20000"/>
                    <a:lumOff val="80000"/>
                  </a:schemeClr>
                </a:solidFill>
                <a:latin typeface="Montserrat" panose="00000500000000000000" pitchFamily="2" charset="0"/>
              </a:rPr>
              <a:t>Which the FCC has been very active with enforcement against telecom fraud.</a:t>
            </a:r>
          </a:p>
          <a:p>
            <a:endParaRPr lang="en-US" sz="2000" dirty="0">
              <a:solidFill>
                <a:schemeClr val="accent5">
                  <a:lumMod val="20000"/>
                  <a:lumOff val="80000"/>
                </a:schemeClr>
              </a:solidFill>
              <a:latin typeface="Montserrat" panose="00000500000000000000" pitchFamily="2" charset="0"/>
            </a:endParaRPr>
          </a:p>
          <a:p>
            <a:endParaRPr lang="en-US" sz="2000" dirty="0">
              <a:solidFill>
                <a:schemeClr val="accent5">
                  <a:lumMod val="20000"/>
                  <a:lumOff val="80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A33D2D0E-B5AE-98A0-45C3-B0A848C03F23}"/>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02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A6735-506D-1759-6831-C1757287C08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E34C16B-3402-F803-2F4B-253E0C7D43B6}"/>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026EF7-5D74-2681-4E36-BF4614683C55}"/>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B56E9E-F675-248F-449F-41CFFC3A76A6}"/>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STIR/SHAKEN and Rich Call Data</a:t>
            </a:r>
          </a:p>
        </p:txBody>
      </p:sp>
      <p:sp>
        <p:nvSpPr>
          <p:cNvPr id="2" name="TextBox 1">
            <a:extLst>
              <a:ext uri="{FF2B5EF4-FFF2-40B4-BE49-F238E27FC236}">
                <a16:creationId xmlns:a16="http://schemas.microsoft.com/office/drawing/2014/main" id="{53AFB4BA-8486-7856-CDCB-E8061D5E04F4}"/>
              </a:ext>
            </a:extLst>
          </p:cNvPr>
          <p:cNvSpPr txBox="1"/>
          <p:nvPr/>
        </p:nvSpPr>
        <p:spPr>
          <a:xfrm>
            <a:off x="1225549" y="2332119"/>
            <a:ext cx="9740901" cy="2862322"/>
          </a:xfrm>
          <a:prstGeom prst="rect">
            <a:avLst/>
          </a:prstGeom>
          <a:noFill/>
        </p:spPr>
        <p:txBody>
          <a:bodyPr wrap="square" rtlCol="0">
            <a:spAutoFit/>
          </a:bodyPr>
          <a:lstStyle/>
          <a:p>
            <a:pPr lvl="0">
              <a:defRPr/>
            </a:pPr>
            <a:r>
              <a:rPr lang="en-US" sz="2000" dirty="0">
                <a:solidFill>
                  <a:schemeClr val="accent5">
                    <a:lumMod val="20000"/>
                    <a:lumOff val="80000"/>
                  </a:schemeClr>
                </a:solidFill>
                <a:latin typeface="Montserrat" panose="00000500000000000000" pitchFamily="2" charset="0"/>
              </a:rPr>
              <a:t>Rich Call Data (RCD) is an extension of STIR/SHAKEN that carries signed caller identity details, such as name, logo, and call reason to display to the called recipient. </a:t>
            </a:r>
          </a:p>
          <a:p>
            <a:pPr lvl="0">
              <a:defRPr/>
            </a:pPr>
            <a:endParaRPr lang="en-US" sz="2000" dirty="0">
              <a:solidFill>
                <a:schemeClr val="accent5">
                  <a:lumMod val="20000"/>
                  <a:lumOff val="80000"/>
                </a:schemeClr>
              </a:solidFill>
              <a:latin typeface="Montserrat" panose="00000500000000000000" pitchFamily="2" charset="0"/>
            </a:endParaRPr>
          </a:p>
          <a:p>
            <a:pPr lvl="0">
              <a:defRPr/>
            </a:pPr>
            <a:endParaRPr lang="en-US" sz="2000" dirty="0">
              <a:solidFill>
                <a:schemeClr val="accent5">
                  <a:lumMod val="20000"/>
                  <a:lumOff val="80000"/>
                </a:schemeClr>
              </a:solidFill>
              <a:latin typeface="Montserrat" panose="00000500000000000000" pitchFamily="2" charset="0"/>
            </a:endParaRPr>
          </a:p>
          <a:p>
            <a:pPr lvl="0">
              <a:defRPr/>
            </a:pPr>
            <a:endParaRPr lang="en-US" sz="2000" dirty="0">
              <a:solidFill>
                <a:schemeClr val="accent5">
                  <a:lumMod val="20000"/>
                  <a:lumOff val="80000"/>
                </a:schemeClr>
              </a:solidFill>
              <a:latin typeface="Montserrat" panose="00000500000000000000" pitchFamily="2" charset="0"/>
            </a:endParaRPr>
          </a:p>
          <a:p>
            <a:pPr lvl="0">
              <a:defRPr/>
            </a:pPr>
            <a:r>
              <a:rPr lang="en-US" sz="2000" dirty="0">
                <a:solidFill>
                  <a:schemeClr val="accent5">
                    <a:lumMod val="20000"/>
                    <a:lumOff val="80000"/>
                  </a:schemeClr>
                </a:solidFill>
                <a:latin typeface="Montserrat" panose="00000500000000000000" pitchFamily="2" charset="0"/>
              </a:rPr>
              <a:t>There is </a:t>
            </a:r>
            <a:r>
              <a:rPr lang="en-US" sz="2000" b="1" dirty="0">
                <a:solidFill>
                  <a:schemeClr val="accent5">
                    <a:lumMod val="20000"/>
                    <a:lumOff val="80000"/>
                  </a:schemeClr>
                </a:solidFill>
                <a:latin typeface="Montserrat" panose="00000500000000000000" pitchFamily="2" charset="0"/>
              </a:rPr>
              <a:t>NOTHING</a:t>
            </a:r>
            <a:r>
              <a:rPr lang="en-US" sz="2000" dirty="0">
                <a:solidFill>
                  <a:schemeClr val="accent5">
                    <a:lumMod val="20000"/>
                    <a:lumOff val="80000"/>
                  </a:schemeClr>
                </a:solidFill>
                <a:latin typeface="Montserrat" panose="00000500000000000000" pitchFamily="2" charset="0"/>
              </a:rPr>
              <a:t> stopping you from adding enhanced caller information today, but the TSPs will refuse to display it due to the lack of trust and inability to authenticate the validity of rich call information.</a:t>
            </a:r>
          </a:p>
        </p:txBody>
      </p:sp>
      <p:sp>
        <p:nvSpPr>
          <p:cNvPr id="3" name="Rectangle 2">
            <a:extLst>
              <a:ext uri="{FF2B5EF4-FFF2-40B4-BE49-F238E27FC236}">
                <a16:creationId xmlns:a16="http://schemas.microsoft.com/office/drawing/2014/main" id="{09EF58EB-160F-4DE1-3FF0-47D274426484}"/>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166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D165-4AA5-82F9-14D0-820CA2CF615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B1048A-AE60-0CB2-C117-2C7BB2948915}"/>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BC7226-63DA-DE28-6ABC-6356AFD121A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763DD6-D571-C30A-D44F-03E5260E15C4}"/>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FCC’s FNPRM</a:t>
            </a:r>
          </a:p>
        </p:txBody>
      </p:sp>
      <p:sp>
        <p:nvSpPr>
          <p:cNvPr id="2" name="TextBox 1">
            <a:extLst>
              <a:ext uri="{FF2B5EF4-FFF2-40B4-BE49-F238E27FC236}">
                <a16:creationId xmlns:a16="http://schemas.microsoft.com/office/drawing/2014/main" id="{D9B67911-79F7-E173-AF67-F73F789FC40D}"/>
              </a:ext>
            </a:extLst>
          </p:cNvPr>
          <p:cNvSpPr txBox="1"/>
          <p:nvPr/>
        </p:nvSpPr>
        <p:spPr>
          <a:xfrm>
            <a:off x="1225550" y="2332119"/>
            <a:ext cx="3013076" cy="2939266"/>
          </a:xfrm>
          <a:prstGeom prst="rect">
            <a:avLst/>
          </a:prstGeom>
          <a:noFill/>
        </p:spPr>
        <p:txBody>
          <a:bodyPr wrap="square" rtlCol="0">
            <a:spAutoFit/>
          </a:bodyPr>
          <a:lstStyle/>
          <a:p>
            <a:endParaRPr lang="en-US" sz="500" b="1"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The FCC published a recent FNPRM specifically inquiring about </a:t>
            </a:r>
            <a:r>
              <a:rPr lang="en-US" sz="2000" b="1" dirty="0">
                <a:solidFill>
                  <a:schemeClr val="accent5">
                    <a:lumMod val="20000"/>
                    <a:lumOff val="80000"/>
                  </a:schemeClr>
                </a:solidFill>
                <a:latin typeface="Montserrat" panose="00000500000000000000" pitchFamily="2" charset="0"/>
              </a:rPr>
              <a:t>Rich Call Data</a:t>
            </a:r>
            <a:r>
              <a:rPr lang="en-US" sz="2000" dirty="0">
                <a:solidFill>
                  <a:schemeClr val="accent5">
                    <a:lumMod val="20000"/>
                    <a:lumOff val="80000"/>
                  </a:schemeClr>
                </a:solidFill>
                <a:latin typeface="Montserrat" panose="00000500000000000000" pitchFamily="2" charset="0"/>
              </a:rPr>
              <a:t>, and whether they should mandate the carriers to support and use Rich Call Data.</a:t>
            </a:r>
          </a:p>
        </p:txBody>
      </p:sp>
      <p:sp>
        <p:nvSpPr>
          <p:cNvPr id="3" name="Rectangle 2">
            <a:extLst>
              <a:ext uri="{FF2B5EF4-FFF2-40B4-BE49-F238E27FC236}">
                <a16:creationId xmlns:a16="http://schemas.microsoft.com/office/drawing/2014/main" id="{45A111EF-FEA7-6784-FC9F-A7E4E6423C29}"/>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8D3FC71-F978-86B7-DC3E-AADF7D058A8C}"/>
              </a:ext>
            </a:extLst>
          </p:cNvPr>
          <p:cNvPicPr>
            <a:picLocks noChangeAspect="1"/>
          </p:cNvPicPr>
          <p:nvPr/>
        </p:nvPicPr>
        <p:blipFill>
          <a:blip r:embed="rId3"/>
          <a:stretch>
            <a:fillRect/>
          </a:stretch>
        </p:blipFill>
        <p:spPr>
          <a:xfrm>
            <a:off x="4460168" y="508000"/>
            <a:ext cx="7350833" cy="5647056"/>
          </a:xfrm>
          <a:prstGeom prst="rect">
            <a:avLst/>
          </a:prstGeom>
        </p:spPr>
      </p:pic>
    </p:spTree>
    <p:extLst>
      <p:ext uri="{BB962C8B-B14F-4D97-AF65-F5344CB8AC3E}">
        <p14:creationId xmlns:p14="http://schemas.microsoft.com/office/powerpoint/2010/main" val="1454766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B44EE-7EA1-F595-E456-8506F080ACC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A78D925-A7BE-8B7B-452B-95F204DA4A52}"/>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4ABDB7-F017-1CAA-5D9D-C7D442523457}"/>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03BDDB-81E0-0AD3-A785-CE473200AF1F}"/>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FCC’s FNPRM</a:t>
            </a:r>
          </a:p>
        </p:txBody>
      </p:sp>
      <p:sp>
        <p:nvSpPr>
          <p:cNvPr id="2" name="TextBox 1">
            <a:extLst>
              <a:ext uri="{FF2B5EF4-FFF2-40B4-BE49-F238E27FC236}">
                <a16:creationId xmlns:a16="http://schemas.microsoft.com/office/drawing/2014/main" id="{91CF54EB-AC85-D573-ED02-3AB9C389AECA}"/>
              </a:ext>
            </a:extLst>
          </p:cNvPr>
          <p:cNvSpPr txBox="1"/>
          <p:nvPr/>
        </p:nvSpPr>
        <p:spPr>
          <a:xfrm>
            <a:off x="1225550" y="2332119"/>
            <a:ext cx="9719129" cy="3170099"/>
          </a:xfrm>
          <a:prstGeom prst="rect">
            <a:avLst/>
          </a:prstGeom>
          <a:noFill/>
        </p:spPr>
        <p:txBody>
          <a:bodyPr wrap="square" rtlCol="0">
            <a:spAutoFit/>
          </a:bodyPr>
          <a:lstStyle/>
          <a:p>
            <a:r>
              <a:rPr lang="en-US" sz="2000" i="1" dirty="0">
                <a:solidFill>
                  <a:schemeClr val="accent5">
                    <a:lumMod val="20000"/>
                    <a:lumOff val="80000"/>
                  </a:schemeClr>
                </a:solidFill>
                <a:latin typeface="Montserrat" panose="00000500000000000000" pitchFamily="2" charset="0"/>
              </a:rPr>
              <a:t>“In this Notice, we propose to require that providers give consumers accurate caller name and other information that enables them to regain control of their phones by ensuring they no longer have to guess whether a call is one they want to pick up”</a:t>
            </a:r>
          </a:p>
          <a:p>
            <a:endParaRPr lang="en-US" sz="2000" i="1" dirty="0">
              <a:solidFill>
                <a:schemeClr val="accent5">
                  <a:lumMod val="20000"/>
                  <a:lumOff val="80000"/>
                </a:schemeClr>
              </a:solidFill>
              <a:latin typeface="Montserrat" panose="00000500000000000000" pitchFamily="2" charset="0"/>
            </a:endParaRPr>
          </a:p>
          <a:p>
            <a:endParaRPr lang="en-US" sz="2000" i="1" dirty="0">
              <a:solidFill>
                <a:schemeClr val="accent5">
                  <a:lumMod val="20000"/>
                  <a:lumOff val="80000"/>
                </a:schemeClr>
              </a:solidFill>
              <a:latin typeface="Montserrat" panose="00000500000000000000" pitchFamily="2" charset="0"/>
            </a:endParaRPr>
          </a:p>
          <a:p>
            <a:r>
              <a:rPr lang="en-US" sz="2000" i="1" dirty="0">
                <a:solidFill>
                  <a:schemeClr val="accent5">
                    <a:lumMod val="20000"/>
                    <a:lumOff val="80000"/>
                  </a:schemeClr>
                </a:solidFill>
                <a:latin typeface="Montserrat" panose="00000500000000000000" pitchFamily="2" charset="0"/>
              </a:rPr>
              <a:t>“Specifically, we propose to require TSPs to transmit verified caller name for presentation on consumers’ handsets whenever they transmit call authentication information indicating that the originating number is unlikely to be spoofed.”</a:t>
            </a:r>
          </a:p>
        </p:txBody>
      </p:sp>
      <p:sp>
        <p:nvSpPr>
          <p:cNvPr id="3" name="Rectangle 2">
            <a:extLst>
              <a:ext uri="{FF2B5EF4-FFF2-40B4-BE49-F238E27FC236}">
                <a16:creationId xmlns:a16="http://schemas.microsoft.com/office/drawing/2014/main" id="{365FF26E-B762-B10E-6F0C-76B9AA97A530}"/>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034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1DE71-3AC5-0458-EC8F-1745143551D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3ED1148-E6FA-7117-FD76-7276E3A2C2D0}"/>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A5C269-77B5-CA20-3115-4E70952F0ECC}"/>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32DA10-71C3-E1CB-6B14-70ABDDC2A4B3}"/>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Consumer Trust</a:t>
            </a:r>
          </a:p>
        </p:txBody>
      </p:sp>
      <p:sp>
        <p:nvSpPr>
          <p:cNvPr id="2" name="TextBox 1">
            <a:extLst>
              <a:ext uri="{FF2B5EF4-FFF2-40B4-BE49-F238E27FC236}">
                <a16:creationId xmlns:a16="http://schemas.microsoft.com/office/drawing/2014/main" id="{3586DB70-8FB7-8501-AAD4-818E599A5BA7}"/>
              </a:ext>
            </a:extLst>
          </p:cNvPr>
          <p:cNvSpPr txBox="1"/>
          <p:nvPr/>
        </p:nvSpPr>
        <p:spPr>
          <a:xfrm>
            <a:off x="1225549" y="2332119"/>
            <a:ext cx="6369051" cy="2862322"/>
          </a:xfrm>
          <a:prstGeom prst="rect">
            <a:avLst/>
          </a:prstGeom>
          <a:noFill/>
        </p:spPr>
        <p:txBody>
          <a:bodyPr wrap="square" rtlCol="0">
            <a:spAutoFit/>
          </a:bodyPr>
          <a:lstStyle/>
          <a:p>
            <a:r>
              <a:rPr lang="en-US" sz="2000" dirty="0">
                <a:solidFill>
                  <a:schemeClr val="accent5">
                    <a:lumMod val="20000"/>
                    <a:lumOff val="80000"/>
                  </a:schemeClr>
                </a:solidFill>
                <a:latin typeface="Montserrat" panose="00000500000000000000" pitchFamily="2" charset="0"/>
              </a:rPr>
              <a:t>Consumers are simply reluctant to answer calls from unknown numbers.</a:t>
            </a:r>
          </a:p>
          <a:p>
            <a:endParaRPr lang="en-US" sz="2000"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The Caller ID Remediation product is great from removing inaccurate spam labels, but not for adding brand identity on the caller ID securely.</a:t>
            </a:r>
          </a:p>
          <a:p>
            <a:endParaRPr lang="en-US" sz="2000" dirty="0">
              <a:solidFill>
                <a:schemeClr val="accent5">
                  <a:lumMod val="20000"/>
                  <a:lumOff val="80000"/>
                </a:schemeClr>
              </a:solidFill>
              <a:latin typeface="Montserrat" panose="00000500000000000000" pitchFamily="2" charset="0"/>
            </a:endParaRPr>
          </a:p>
          <a:p>
            <a:r>
              <a:rPr lang="en-US" sz="2000" dirty="0">
                <a:solidFill>
                  <a:schemeClr val="accent5">
                    <a:lumMod val="20000"/>
                    <a:lumOff val="80000"/>
                  </a:schemeClr>
                </a:solidFill>
                <a:latin typeface="Montserrat" panose="00000500000000000000" pitchFamily="2" charset="0"/>
              </a:rPr>
              <a:t>Why can’t we rely on traditional caller name services?</a:t>
            </a:r>
          </a:p>
        </p:txBody>
      </p:sp>
      <p:sp>
        <p:nvSpPr>
          <p:cNvPr id="3" name="Rectangle 2">
            <a:extLst>
              <a:ext uri="{FF2B5EF4-FFF2-40B4-BE49-F238E27FC236}">
                <a16:creationId xmlns:a16="http://schemas.microsoft.com/office/drawing/2014/main" id="{7CEA2DD9-3E8D-32DA-00C5-17A243DCD239}"/>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73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CF257-AD12-09B9-B067-C46A5693BF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9ED8749-40C4-FA9C-F69E-A45322C67658}"/>
              </a:ext>
            </a:extLst>
          </p:cNvPr>
          <p:cNvSpPr/>
          <p:nvPr/>
        </p:nvSpPr>
        <p:spPr>
          <a:xfrm>
            <a:off x="0" y="0"/>
            <a:ext cx="12192000" cy="6858000"/>
          </a:xfrm>
          <a:prstGeom prst="rect">
            <a:avLst/>
          </a:prstGeom>
          <a:gradFill>
            <a:gsLst>
              <a:gs pos="100000">
                <a:schemeClr val="accent5">
                  <a:lumMod val="60000"/>
                  <a:lumOff val="40000"/>
                </a:schemeClr>
              </a:gs>
              <a:gs pos="81000">
                <a:srgbClr val="7030A0"/>
              </a:gs>
              <a:gs pos="31000">
                <a:srgbClr val="02090E"/>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3700BB-E39A-E43C-2AE7-60000E565568}"/>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5AEBAF-114B-EE11-D1E0-0CD37F57DC83}"/>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The Identity Problem</a:t>
            </a:r>
          </a:p>
        </p:txBody>
      </p:sp>
      <p:sp>
        <p:nvSpPr>
          <p:cNvPr id="2" name="TextBox 1">
            <a:extLst>
              <a:ext uri="{FF2B5EF4-FFF2-40B4-BE49-F238E27FC236}">
                <a16:creationId xmlns:a16="http://schemas.microsoft.com/office/drawing/2014/main" id="{5AE16CB4-BAB9-9E1E-D223-3FBBFACB323C}"/>
              </a:ext>
            </a:extLst>
          </p:cNvPr>
          <p:cNvSpPr txBox="1"/>
          <p:nvPr/>
        </p:nvSpPr>
        <p:spPr>
          <a:xfrm>
            <a:off x="1225549" y="2332119"/>
            <a:ext cx="9740901" cy="3170099"/>
          </a:xfrm>
          <a:prstGeom prst="rect">
            <a:avLst/>
          </a:prstGeom>
          <a:noFill/>
        </p:spPr>
        <p:txBody>
          <a:bodyPr wrap="square" rtlCol="0">
            <a:spAutoFit/>
          </a:bodyPr>
          <a:lstStyle/>
          <a:p>
            <a:r>
              <a:rPr lang="en-US" sz="2000" b="1" dirty="0">
                <a:solidFill>
                  <a:schemeClr val="accent5">
                    <a:lumMod val="20000"/>
                    <a:lumOff val="80000"/>
                  </a:schemeClr>
                </a:solidFill>
                <a:latin typeface="Montserrat" panose="00000500000000000000" pitchFamily="2" charset="0"/>
              </a:rPr>
              <a:t>Traditional Caller ID is a broken system!</a:t>
            </a:r>
          </a:p>
          <a:p>
            <a:pPr marL="342900" indent="-342900">
              <a:buFont typeface="Arial" panose="020B0604020202020204" pitchFamily="34" charset="0"/>
              <a:buChar char="•"/>
            </a:pPr>
            <a:r>
              <a:rPr lang="en-US" sz="2000" dirty="0">
                <a:solidFill>
                  <a:schemeClr val="accent5">
                    <a:lumMod val="20000"/>
                    <a:lumOff val="80000"/>
                  </a:schemeClr>
                </a:solidFill>
                <a:latin typeface="Montserrat" panose="00000500000000000000" pitchFamily="2" charset="0"/>
              </a:rPr>
              <a:t>Legacy caller ID usually only shows a phone number and when available, a CNAM.</a:t>
            </a:r>
          </a:p>
          <a:p>
            <a:pPr marL="342900" indent="-342900">
              <a:buFont typeface="Arial" panose="020B0604020202020204" pitchFamily="34" charset="0"/>
              <a:buChar char="•"/>
            </a:pPr>
            <a:endParaRPr lang="en-US" sz="20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5">
                    <a:lumMod val="20000"/>
                    <a:lumOff val="80000"/>
                  </a:schemeClr>
                </a:solidFill>
                <a:latin typeface="Montserrat" panose="00000500000000000000" pitchFamily="2" charset="0"/>
              </a:rPr>
              <a:t>CNAM is often incomplete, stale, and inaccurate without a reliable way to fix.</a:t>
            </a:r>
          </a:p>
          <a:p>
            <a:pPr marL="342900" indent="-342900">
              <a:buFont typeface="Arial" panose="020B0604020202020204" pitchFamily="34" charset="0"/>
              <a:buChar char="•"/>
            </a:pPr>
            <a:endParaRPr lang="en-US" sz="20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5">
                    <a:lumMod val="20000"/>
                    <a:lumOff val="80000"/>
                  </a:schemeClr>
                </a:solidFill>
                <a:latin typeface="Montserrat" panose="00000500000000000000" pitchFamily="2" charset="0"/>
              </a:rPr>
              <a:t>CNAM is reported to only display on 5 - 10% of mobile devices. </a:t>
            </a:r>
          </a:p>
          <a:p>
            <a:pPr marL="342900" indent="-342900">
              <a:buFont typeface="Arial" panose="020B0604020202020204" pitchFamily="34" charset="0"/>
              <a:buChar char="•"/>
            </a:pPr>
            <a:endParaRPr lang="en-US" sz="2000" dirty="0">
              <a:solidFill>
                <a:schemeClr val="accent5">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5">
                    <a:lumMod val="20000"/>
                    <a:lumOff val="80000"/>
                  </a:schemeClr>
                </a:solidFill>
                <a:latin typeface="Montserrat" panose="00000500000000000000" pitchFamily="2" charset="0"/>
              </a:rPr>
              <a:t>CNAM also can be displayed on spoofed calls further helping bad actors. </a:t>
            </a:r>
          </a:p>
        </p:txBody>
      </p:sp>
      <p:sp>
        <p:nvSpPr>
          <p:cNvPr id="3" name="Rectangle 2">
            <a:extLst>
              <a:ext uri="{FF2B5EF4-FFF2-40B4-BE49-F238E27FC236}">
                <a16:creationId xmlns:a16="http://schemas.microsoft.com/office/drawing/2014/main" id="{B2D3BADA-E6ED-1C95-0A6F-C09D563D0F36}"/>
              </a:ext>
            </a:extLst>
          </p:cNvPr>
          <p:cNvSpPr/>
          <p:nvPr/>
        </p:nvSpPr>
        <p:spPr>
          <a:xfrm>
            <a:off x="1203778" y="1901184"/>
            <a:ext cx="9740901" cy="45719"/>
          </a:xfrm>
          <a:prstGeom prst="rect">
            <a:avLst/>
          </a:prstGeom>
          <a:gradFill>
            <a:gsLst>
              <a:gs pos="100000">
                <a:schemeClr val="accent5">
                  <a:lumMod val="60000"/>
                  <a:lumOff val="40000"/>
                </a:schemeClr>
              </a:gs>
              <a:gs pos="81000">
                <a:srgbClr val="7030A0"/>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941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2267</TotalTime>
  <Words>1475</Words>
  <Application>Microsoft Office PowerPoint</Application>
  <PresentationFormat>Widescreen</PresentationFormat>
  <Paragraphs>172</Paragraphs>
  <Slides>17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Ronnie Allen</dc:creator>
  <cp:lastModifiedBy>Ronnie Allen</cp:lastModifiedBy>
  <cp:revision>8</cp:revision>
  <dcterms:created xsi:type="dcterms:W3CDTF">2025-12-07T03:42:35Z</dcterms:created>
  <dcterms:modified xsi:type="dcterms:W3CDTF">2025-12-08T17:30:33Z</dcterms:modified>
</cp:coreProperties>
</file>