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82" r:id="rId2"/>
    <p:sldId id="383" r:id="rId3"/>
    <p:sldId id="411" r:id="rId4"/>
    <p:sldId id="412" r:id="rId5"/>
    <p:sldId id="449" r:id="rId6"/>
    <p:sldId id="450" r:id="rId7"/>
    <p:sldId id="451" r:id="rId8"/>
    <p:sldId id="452" r:id="rId9"/>
    <p:sldId id="402" r:id="rId10"/>
    <p:sldId id="404" r:id="rId11"/>
    <p:sldId id="453" r:id="rId12"/>
    <p:sldId id="454" r:id="rId13"/>
    <p:sldId id="406" r:id="rId14"/>
    <p:sldId id="455" r:id="rId15"/>
    <p:sldId id="456" r:id="rId16"/>
    <p:sldId id="459" r:id="rId17"/>
    <p:sldId id="408" r:id="rId18"/>
    <p:sldId id="457" r:id="rId19"/>
    <p:sldId id="458" r:id="rId20"/>
    <p:sldId id="409" r:id="rId21"/>
    <p:sldId id="461" r:id="rId22"/>
    <p:sldId id="460" r:id="rId23"/>
    <p:sldId id="416" r:id="rId24"/>
    <p:sldId id="397" r:id="rId25"/>
    <p:sldId id="445" r:id="rId26"/>
    <p:sldId id="446" r:id="rId27"/>
    <p:sldId id="447" r:id="rId28"/>
    <p:sldId id="448" r:id="rId29"/>
    <p:sldId id="441" r:id="rId30"/>
    <p:sldId id="442" r:id="rId31"/>
    <p:sldId id="443" r:id="rId32"/>
    <p:sldId id="444" r:id="rId33"/>
    <p:sldId id="386" r:id="rId34"/>
    <p:sldId id="388" r:id="rId35"/>
    <p:sldId id="424" r:id="rId36"/>
    <p:sldId id="426" r:id="rId37"/>
    <p:sldId id="427" r:id="rId38"/>
    <p:sldId id="428" r:id="rId39"/>
    <p:sldId id="438" r:id="rId40"/>
    <p:sldId id="429" r:id="rId41"/>
    <p:sldId id="430" r:id="rId42"/>
    <p:sldId id="432" r:id="rId43"/>
    <p:sldId id="434" r:id="rId44"/>
    <p:sldId id="436" r:id="rId45"/>
    <p:sldId id="435" r:id="rId46"/>
    <p:sldId id="437" r:id="rId47"/>
    <p:sldId id="439" r:id="rId48"/>
    <p:sldId id="44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E9FF"/>
    <a:srgbClr val="218CB5"/>
    <a:srgbClr val="0061AE"/>
    <a:srgbClr val="56B7E3"/>
    <a:srgbClr val="1717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72760" autoAdjust="0"/>
  </p:normalViewPr>
  <p:slideViewPr>
    <p:cSldViewPr snapToGrid="0">
      <p:cViewPr varScale="1">
        <p:scale>
          <a:sx n="60" d="100"/>
          <a:sy n="60" d="100"/>
        </p:scale>
        <p:origin x="96"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42192-B4EA-40ED-9DE0-5994B538D308}"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ECB566-222C-4F44-8A2B-237D147769FC}" type="slidenum">
              <a:rPr lang="en-US" smtClean="0"/>
              <a:t>‹#›</a:t>
            </a:fld>
            <a:endParaRPr lang="en-US"/>
          </a:p>
        </p:txBody>
      </p:sp>
    </p:spTree>
    <p:extLst>
      <p:ext uri="{BB962C8B-B14F-4D97-AF65-F5344CB8AC3E}">
        <p14:creationId xmlns:p14="http://schemas.microsoft.com/office/powerpoint/2010/main" val="3941428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guys feel like your outbound calls may be getting blocked by voice service providers?</a:t>
            </a:r>
          </a:p>
          <a:p>
            <a:r>
              <a:rPr lang="en-US" dirty="0"/>
              <a:t>How many of you guys feel like none of your calls get blocked by voice service providers?</a:t>
            </a:r>
          </a:p>
          <a:p>
            <a:endParaRPr lang="en-US" i="0" dirty="0"/>
          </a:p>
          <a:p>
            <a:r>
              <a:rPr lang="en-US" i="0" dirty="0"/>
              <a:t>Agenda:</a:t>
            </a:r>
          </a:p>
          <a:p>
            <a:pPr marL="228600" indent="-228600">
              <a:buAutoNum type="arabicPeriod"/>
            </a:pPr>
            <a:r>
              <a:rPr lang="en-US" i="0" dirty="0"/>
              <a:t>How to identify call blocking</a:t>
            </a:r>
          </a:p>
          <a:p>
            <a:pPr marL="228600" indent="-228600">
              <a:buAutoNum type="arabicPeriod"/>
            </a:pPr>
            <a:r>
              <a:rPr lang="en-US" i="0" dirty="0"/>
              <a:t>How to identify call labeling</a:t>
            </a:r>
          </a:p>
          <a:p>
            <a:pPr marL="228600" indent="-228600">
              <a:buAutoNum type="arabicPeriod"/>
            </a:pPr>
            <a:r>
              <a:rPr lang="en-US" i="0" dirty="0"/>
              <a:t>2025 trends for call labeling</a:t>
            </a:r>
          </a:p>
          <a:p>
            <a:pPr marL="228600" indent="-228600">
              <a:buAutoNum type="arabicPeriod"/>
            </a:pPr>
            <a:r>
              <a:rPr lang="en-US" i="0" dirty="0"/>
              <a:t>And help you guys take control of your calls and stop </a:t>
            </a:r>
            <a:r>
              <a:rPr lang="en-US" i="0" dirty="0" err="1"/>
              <a:t>vsps</a:t>
            </a:r>
            <a:r>
              <a:rPr lang="en-US" i="0" dirty="0"/>
              <a:t> from inaccurately blocking and labeling your traffic.</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2CECB566-222C-4F44-8A2B-237D147769FC}" type="slidenum">
              <a:rPr lang="en-US" smtClean="0"/>
              <a:t>1</a:t>
            </a:fld>
            <a:endParaRPr lang="en-US"/>
          </a:p>
        </p:txBody>
      </p:sp>
    </p:spTree>
    <p:extLst>
      <p:ext uri="{BB962C8B-B14F-4D97-AF65-F5344CB8AC3E}">
        <p14:creationId xmlns:p14="http://schemas.microsoft.com/office/powerpoint/2010/main" val="692499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recent drop in robocalls, the battle is far from over. </a:t>
            </a:r>
          </a:p>
          <a:p>
            <a:endParaRPr lang="en-US" dirty="0"/>
          </a:p>
          <a:p>
            <a:r>
              <a:rPr lang="en-US" dirty="0"/>
              <a:t>According to </a:t>
            </a:r>
            <a:r>
              <a:rPr lang="en-US" dirty="0" err="1"/>
              <a:t>Youmail</a:t>
            </a:r>
            <a:r>
              <a:rPr lang="en-US" dirty="0"/>
              <a:t>, Scams only make up 25% of Robocalls in the U.S.</a:t>
            </a:r>
          </a:p>
          <a:p>
            <a:endParaRPr lang="en-US" dirty="0"/>
          </a:p>
          <a:p>
            <a:r>
              <a:rPr lang="en-US" dirty="0"/>
              <a:t> </a:t>
            </a:r>
          </a:p>
        </p:txBody>
      </p:sp>
      <p:sp>
        <p:nvSpPr>
          <p:cNvPr id="4" name="Slide Number Placeholder 3"/>
          <p:cNvSpPr>
            <a:spLocks noGrp="1"/>
          </p:cNvSpPr>
          <p:nvPr>
            <p:ph type="sldNum" sz="quarter" idx="5"/>
          </p:nvPr>
        </p:nvSpPr>
        <p:spPr/>
        <p:txBody>
          <a:bodyPr/>
          <a:lstStyle/>
          <a:p>
            <a:fld id="{2CECB566-222C-4F44-8A2B-237D147769FC}" type="slidenum">
              <a:rPr lang="en-US" smtClean="0"/>
              <a:t>5</a:t>
            </a:fld>
            <a:endParaRPr lang="en-US"/>
          </a:p>
        </p:txBody>
      </p:sp>
    </p:spTree>
    <p:extLst>
      <p:ext uri="{BB962C8B-B14F-4D97-AF65-F5344CB8AC3E}">
        <p14:creationId xmlns:p14="http://schemas.microsoft.com/office/powerpoint/2010/main" val="2359237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dealt with your call center agents complaining of “dead air”</a:t>
            </a:r>
          </a:p>
        </p:txBody>
      </p:sp>
      <p:sp>
        <p:nvSpPr>
          <p:cNvPr id="4" name="Slide Number Placeholder 3"/>
          <p:cNvSpPr>
            <a:spLocks noGrp="1"/>
          </p:cNvSpPr>
          <p:nvPr>
            <p:ph type="sldNum" sz="quarter" idx="5"/>
          </p:nvPr>
        </p:nvSpPr>
        <p:spPr/>
        <p:txBody>
          <a:bodyPr/>
          <a:lstStyle/>
          <a:p>
            <a:fld id="{2CECB566-222C-4F44-8A2B-237D147769FC}" type="slidenum">
              <a:rPr lang="en-US" smtClean="0"/>
              <a:t>16</a:t>
            </a:fld>
            <a:endParaRPr lang="en-US"/>
          </a:p>
        </p:txBody>
      </p:sp>
    </p:spTree>
    <p:extLst>
      <p:ext uri="{BB962C8B-B14F-4D97-AF65-F5344CB8AC3E}">
        <p14:creationId xmlns:p14="http://schemas.microsoft.com/office/powerpoint/2010/main" val="2838061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CB566-222C-4F44-8A2B-237D147769FC}" type="slidenum">
              <a:rPr lang="en-US" smtClean="0"/>
              <a:t>17</a:t>
            </a:fld>
            <a:endParaRPr lang="en-US"/>
          </a:p>
        </p:txBody>
      </p:sp>
    </p:spTree>
    <p:extLst>
      <p:ext uri="{BB962C8B-B14F-4D97-AF65-F5344CB8AC3E}">
        <p14:creationId xmlns:p14="http://schemas.microsoft.com/office/powerpoint/2010/main" val="2285737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this year I performed a CDR analysis and investigated FAS on their traffic.</a:t>
            </a:r>
          </a:p>
          <a:p>
            <a:endParaRPr lang="en-US" dirty="0"/>
          </a:p>
          <a:p>
            <a:r>
              <a:rPr lang="en-US" dirty="0"/>
              <a:t>I found over 12% of their connected calls were FAS.</a:t>
            </a:r>
          </a:p>
        </p:txBody>
      </p:sp>
      <p:sp>
        <p:nvSpPr>
          <p:cNvPr id="4" name="Slide Number Placeholder 3"/>
          <p:cNvSpPr>
            <a:spLocks noGrp="1"/>
          </p:cNvSpPr>
          <p:nvPr>
            <p:ph type="sldNum" sz="quarter" idx="5"/>
          </p:nvPr>
        </p:nvSpPr>
        <p:spPr/>
        <p:txBody>
          <a:bodyPr/>
          <a:lstStyle/>
          <a:p>
            <a:fld id="{2CECB566-222C-4F44-8A2B-237D147769FC}" type="slidenum">
              <a:rPr lang="en-US" smtClean="0"/>
              <a:t>19</a:t>
            </a:fld>
            <a:endParaRPr lang="en-US"/>
          </a:p>
        </p:txBody>
      </p:sp>
    </p:spTree>
    <p:extLst>
      <p:ext uri="{BB962C8B-B14F-4D97-AF65-F5344CB8AC3E}">
        <p14:creationId xmlns:p14="http://schemas.microsoft.com/office/powerpoint/2010/main" val="1383973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CB566-222C-4F44-8A2B-237D147769FC}" type="slidenum">
              <a:rPr lang="en-US" smtClean="0"/>
              <a:t>20</a:t>
            </a:fld>
            <a:endParaRPr lang="en-US"/>
          </a:p>
        </p:txBody>
      </p:sp>
    </p:spTree>
    <p:extLst>
      <p:ext uri="{BB962C8B-B14F-4D97-AF65-F5344CB8AC3E}">
        <p14:creationId xmlns:p14="http://schemas.microsoft.com/office/powerpoint/2010/main" val="3096820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C48C8-8C61-FB91-B5BE-F02999BAC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7EEA4-0081-C4A3-5646-F17E630FF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AD1271-D6E2-0FF9-FF1F-EFF4B5DAED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083F43-A1E7-34D0-B533-566B634E36F8}"/>
              </a:ext>
            </a:extLst>
          </p:cNvPr>
          <p:cNvSpPr>
            <a:spLocks noGrp="1"/>
          </p:cNvSpPr>
          <p:nvPr>
            <p:ph type="sldNum" sz="quarter" idx="5"/>
          </p:nvPr>
        </p:nvSpPr>
        <p:spPr/>
        <p:txBody>
          <a:bodyPr/>
          <a:lstStyle/>
          <a:p>
            <a:fld id="{2CECB566-222C-4F44-8A2B-237D147769FC}" type="slidenum">
              <a:rPr lang="en-US" smtClean="0"/>
              <a:t>21</a:t>
            </a:fld>
            <a:endParaRPr lang="en-US"/>
          </a:p>
        </p:txBody>
      </p:sp>
    </p:spTree>
    <p:extLst>
      <p:ext uri="{BB962C8B-B14F-4D97-AF65-F5344CB8AC3E}">
        <p14:creationId xmlns:p14="http://schemas.microsoft.com/office/powerpoint/2010/main" val="77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Montserrat" panose="00000500000000000000" pitchFamily="2" charset="0"/>
              </a:rPr>
              <a:t>you can take matters into your own hands and utilize the following data points:</a:t>
            </a:r>
          </a:p>
          <a:p>
            <a:endParaRPr lang="en-US" sz="1200" dirty="0">
              <a:solidFill>
                <a:schemeClr val="bg1"/>
              </a:solidFill>
              <a:latin typeface="Montserrat" panose="00000500000000000000" pitchFamily="2" charset="0"/>
            </a:endParaRPr>
          </a:p>
          <a:p>
            <a:r>
              <a:rPr lang="en-US" sz="1200" dirty="0">
                <a:solidFill>
                  <a:schemeClr val="bg1"/>
                </a:solidFill>
                <a:latin typeface="Montserrat" panose="00000500000000000000" pitchFamily="2" charset="0"/>
              </a:rPr>
              <a:t>Agent disposition, call duration, and SIP codes (if available).</a:t>
            </a:r>
          </a:p>
          <a:p>
            <a:endParaRPr lang="en-US" dirty="0"/>
          </a:p>
          <a:p>
            <a:r>
              <a:rPr lang="en-US" sz="1200" dirty="0">
                <a:solidFill>
                  <a:schemeClr val="bg1"/>
                </a:solidFill>
                <a:latin typeface="Montserrat" panose="00000500000000000000" pitchFamily="2" charset="0"/>
              </a:rPr>
              <a:t>We recommend adding three dispositions to your dialer so that your agents can begin reporting on dead air, music audio, and robotic/pre-recorded calls.  </a:t>
            </a:r>
          </a:p>
          <a:p>
            <a:endParaRPr lang="en-US" sz="1200" dirty="0">
              <a:solidFill>
                <a:schemeClr val="bg1"/>
              </a:solidFill>
              <a:latin typeface="Montserrat" panose="00000500000000000000" pitchFamily="2" charset="0"/>
            </a:endParaRPr>
          </a:p>
          <a:p>
            <a:r>
              <a:rPr lang="en-US" sz="1200" b="1" dirty="0">
                <a:solidFill>
                  <a:schemeClr val="bg1"/>
                </a:solidFill>
                <a:latin typeface="Montserrat" panose="00000500000000000000" pitchFamily="2" charset="0"/>
              </a:rPr>
              <a:t>Recommended Dispositions To Track FAS:</a:t>
            </a:r>
          </a:p>
          <a:p>
            <a:r>
              <a:rPr lang="en-US" sz="1200" dirty="0">
                <a:solidFill>
                  <a:schemeClr val="bg1"/>
                </a:solidFill>
                <a:latin typeface="Montserrat" panose="00000500000000000000" pitchFamily="2" charset="0"/>
              </a:rPr>
              <a:t>Dead Air</a:t>
            </a:r>
          </a:p>
          <a:p>
            <a:r>
              <a:rPr lang="en-US" sz="1200" dirty="0">
                <a:solidFill>
                  <a:schemeClr val="bg1"/>
                </a:solidFill>
                <a:latin typeface="Montserrat" panose="00000500000000000000" pitchFamily="2" charset="0"/>
              </a:rPr>
              <a:t>Music Audio</a:t>
            </a:r>
          </a:p>
          <a:p>
            <a:r>
              <a:rPr lang="en-US" sz="1200" dirty="0">
                <a:solidFill>
                  <a:schemeClr val="bg1"/>
                </a:solidFill>
                <a:latin typeface="Montserrat" panose="00000500000000000000" pitchFamily="2" charset="0"/>
              </a:rPr>
              <a:t>Robot – Fake Human</a:t>
            </a:r>
          </a:p>
          <a:p>
            <a:endParaRPr lang="en-US" dirty="0"/>
          </a:p>
        </p:txBody>
      </p:sp>
      <p:sp>
        <p:nvSpPr>
          <p:cNvPr id="4" name="Slide Number Placeholder 3"/>
          <p:cNvSpPr>
            <a:spLocks noGrp="1"/>
          </p:cNvSpPr>
          <p:nvPr>
            <p:ph type="sldNum" sz="quarter" idx="5"/>
          </p:nvPr>
        </p:nvSpPr>
        <p:spPr/>
        <p:txBody>
          <a:bodyPr/>
          <a:lstStyle/>
          <a:p>
            <a:fld id="{2CECB566-222C-4F44-8A2B-237D147769FC}" type="slidenum">
              <a:rPr lang="en-US" smtClean="0"/>
              <a:t>22</a:t>
            </a:fld>
            <a:endParaRPr lang="en-US"/>
          </a:p>
        </p:txBody>
      </p:sp>
    </p:spTree>
    <p:extLst>
      <p:ext uri="{BB962C8B-B14F-4D97-AF65-F5344CB8AC3E}">
        <p14:creationId xmlns:p14="http://schemas.microsoft.com/office/powerpoint/2010/main" val="3416894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ECB566-222C-4F44-8A2B-237D147769FC}" type="slidenum">
              <a:rPr lang="en-US" smtClean="0"/>
              <a:t>48</a:t>
            </a:fld>
            <a:endParaRPr lang="en-US"/>
          </a:p>
        </p:txBody>
      </p:sp>
    </p:spTree>
    <p:extLst>
      <p:ext uri="{BB962C8B-B14F-4D97-AF65-F5344CB8AC3E}">
        <p14:creationId xmlns:p14="http://schemas.microsoft.com/office/powerpoint/2010/main" val="1855043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50A39-889B-C644-BE8F-C559A1F67F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2AE56F-FB66-3451-EAF9-81B9795D1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2FA07C-0FEC-CB03-484C-B48C92ECCCDC}"/>
              </a:ext>
            </a:extLst>
          </p:cNvPr>
          <p:cNvSpPr>
            <a:spLocks noGrp="1"/>
          </p:cNvSpPr>
          <p:nvPr>
            <p:ph type="dt" sz="half" idx="10"/>
          </p:nvPr>
        </p:nvSpPr>
        <p:spPr/>
        <p:txBody>
          <a:bodyPr/>
          <a:lstStyle/>
          <a:p>
            <a:fld id="{1177FCBB-1A23-4EFA-B29B-57D32FDF3570}" type="datetimeFigureOut">
              <a:rPr lang="en-US" smtClean="0"/>
              <a:t>12/9/2025</a:t>
            </a:fld>
            <a:endParaRPr lang="en-US"/>
          </a:p>
        </p:txBody>
      </p:sp>
      <p:sp>
        <p:nvSpPr>
          <p:cNvPr id="5" name="Footer Placeholder 4">
            <a:extLst>
              <a:ext uri="{FF2B5EF4-FFF2-40B4-BE49-F238E27FC236}">
                <a16:creationId xmlns:a16="http://schemas.microsoft.com/office/drawing/2014/main" id="{D186D362-49EB-A02B-B312-348EDBA4C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5A8C3-366B-9122-EC5E-18E2AD655BD3}"/>
              </a:ext>
            </a:extLst>
          </p:cNvPr>
          <p:cNvSpPr>
            <a:spLocks noGrp="1"/>
          </p:cNvSpPr>
          <p:nvPr>
            <p:ph type="sldNum" sz="quarter" idx="12"/>
          </p:nvPr>
        </p:nvSpPr>
        <p:spPr/>
        <p:txBody>
          <a:bodyPr/>
          <a:lstStyle/>
          <a:p>
            <a:fld id="{BEF3414E-CD5B-4AC4-A454-9D7AAE9CE6AD}" type="slidenum">
              <a:rPr lang="en-US" smtClean="0"/>
              <a:t>‹#›</a:t>
            </a:fld>
            <a:endParaRPr lang="en-US"/>
          </a:p>
        </p:txBody>
      </p:sp>
    </p:spTree>
    <p:extLst>
      <p:ext uri="{BB962C8B-B14F-4D97-AF65-F5344CB8AC3E}">
        <p14:creationId xmlns:p14="http://schemas.microsoft.com/office/powerpoint/2010/main" val="2965788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F7956-5504-13AC-DD0B-5786C72D6D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E5E341-C319-1FB7-9BEA-C660D7E32C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F74FDB-2A45-1C80-51FE-941FFAADF4F6}"/>
              </a:ext>
            </a:extLst>
          </p:cNvPr>
          <p:cNvSpPr>
            <a:spLocks noGrp="1"/>
          </p:cNvSpPr>
          <p:nvPr>
            <p:ph type="dt" sz="half" idx="10"/>
          </p:nvPr>
        </p:nvSpPr>
        <p:spPr/>
        <p:txBody>
          <a:bodyPr/>
          <a:lstStyle/>
          <a:p>
            <a:fld id="{1177FCBB-1A23-4EFA-B29B-57D32FDF3570}" type="datetimeFigureOut">
              <a:rPr lang="en-US" smtClean="0"/>
              <a:t>12/9/2025</a:t>
            </a:fld>
            <a:endParaRPr lang="en-US"/>
          </a:p>
        </p:txBody>
      </p:sp>
      <p:sp>
        <p:nvSpPr>
          <p:cNvPr id="5" name="Footer Placeholder 4">
            <a:extLst>
              <a:ext uri="{FF2B5EF4-FFF2-40B4-BE49-F238E27FC236}">
                <a16:creationId xmlns:a16="http://schemas.microsoft.com/office/drawing/2014/main" id="{3630D46D-8598-C556-7056-56478999A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1A9BD-5643-C02F-6130-D42A0F11ACAF}"/>
              </a:ext>
            </a:extLst>
          </p:cNvPr>
          <p:cNvSpPr>
            <a:spLocks noGrp="1"/>
          </p:cNvSpPr>
          <p:nvPr>
            <p:ph type="sldNum" sz="quarter" idx="12"/>
          </p:nvPr>
        </p:nvSpPr>
        <p:spPr/>
        <p:txBody>
          <a:bodyPr/>
          <a:lstStyle/>
          <a:p>
            <a:fld id="{BEF3414E-CD5B-4AC4-A454-9D7AAE9CE6AD}" type="slidenum">
              <a:rPr lang="en-US" smtClean="0"/>
              <a:t>‹#›</a:t>
            </a:fld>
            <a:endParaRPr lang="en-US"/>
          </a:p>
        </p:txBody>
      </p:sp>
    </p:spTree>
    <p:extLst>
      <p:ext uri="{BB962C8B-B14F-4D97-AF65-F5344CB8AC3E}">
        <p14:creationId xmlns:p14="http://schemas.microsoft.com/office/powerpoint/2010/main" val="2227127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B1EF95-F838-5017-BCFC-06D1E33395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FD3921-204E-DD14-9A31-DBBC5A8E1E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DE8CB1-3155-CB56-2561-C44DB0237758}"/>
              </a:ext>
            </a:extLst>
          </p:cNvPr>
          <p:cNvSpPr>
            <a:spLocks noGrp="1"/>
          </p:cNvSpPr>
          <p:nvPr>
            <p:ph type="dt" sz="half" idx="10"/>
          </p:nvPr>
        </p:nvSpPr>
        <p:spPr/>
        <p:txBody>
          <a:bodyPr/>
          <a:lstStyle/>
          <a:p>
            <a:fld id="{1177FCBB-1A23-4EFA-B29B-57D32FDF3570}" type="datetimeFigureOut">
              <a:rPr lang="en-US" smtClean="0"/>
              <a:t>12/9/2025</a:t>
            </a:fld>
            <a:endParaRPr lang="en-US"/>
          </a:p>
        </p:txBody>
      </p:sp>
      <p:sp>
        <p:nvSpPr>
          <p:cNvPr id="5" name="Footer Placeholder 4">
            <a:extLst>
              <a:ext uri="{FF2B5EF4-FFF2-40B4-BE49-F238E27FC236}">
                <a16:creationId xmlns:a16="http://schemas.microsoft.com/office/drawing/2014/main" id="{5ECBD124-3531-609A-B366-83BB43B94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729CE0-DDA7-16E2-112B-29F0F9498678}"/>
              </a:ext>
            </a:extLst>
          </p:cNvPr>
          <p:cNvSpPr>
            <a:spLocks noGrp="1"/>
          </p:cNvSpPr>
          <p:nvPr>
            <p:ph type="sldNum" sz="quarter" idx="12"/>
          </p:nvPr>
        </p:nvSpPr>
        <p:spPr/>
        <p:txBody>
          <a:bodyPr/>
          <a:lstStyle/>
          <a:p>
            <a:fld id="{BEF3414E-CD5B-4AC4-A454-9D7AAE9CE6AD}" type="slidenum">
              <a:rPr lang="en-US" smtClean="0"/>
              <a:t>‹#›</a:t>
            </a:fld>
            <a:endParaRPr lang="en-US"/>
          </a:p>
        </p:txBody>
      </p:sp>
    </p:spTree>
    <p:extLst>
      <p:ext uri="{BB962C8B-B14F-4D97-AF65-F5344CB8AC3E}">
        <p14:creationId xmlns:p14="http://schemas.microsoft.com/office/powerpoint/2010/main" val="2138471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3A51-ADB0-1DB7-EA69-23A048B740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4BDC7E-4207-BD04-712A-C330CB5FA2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B2CCA-370A-61BD-7958-DFA501C68E33}"/>
              </a:ext>
            </a:extLst>
          </p:cNvPr>
          <p:cNvSpPr>
            <a:spLocks noGrp="1"/>
          </p:cNvSpPr>
          <p:nvPr>
            <p:ph type="dt" sz="half" idx="10"/>
          </p:nvPr>
        </p:nvSpPr>
        <p:spPr/>
        <p:txBody>
          <a:bodyPr/>
          <a:lstStyle/>
          <a:p>
            <a:fld id="{1177FCBB-1A23-4EFA-B29B-57D32FDF3570}" type="datetimeFigureOut">
              <a:rPr lang="en-US" smtClean="0"/>
              <a:t>12/9/2025</a:t>
            </a:fld>
            <a:endParaRPr lang="en-US"/>
          </a:p>
        </p:txBody>
      </p:sp>
      <p:sp>
        <p:nvSpPr>
          <p:cNvPr id="5" name="Footer Placeholder 4">
            <a:extLst>
              <a:ext uri="{FF2B5EF4-FFF2-40B4-BE49-F238E27FC236}">
                <a16:creationId xmlns:a16="http://schemas.microsoft.com/office/drawing/2014/main" id="{E800B286-F398-2545-7018-269060864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0B0F6C-EEBF-0EF9-1C6B-29F3B67F4A18}"/>
              </a:ext>
            </a:extLst>
          </p:cNvPr>
          <p:cNvSpPr>
            <a:spLocks noGrp="1"/>
          </p:cNvSpPr>
          <p:nvPr>
            <p:ph type="sldNum" sz="quarter" idx="12"/>
          </p:nvPr>
        </p:nvSpPr>
        <p:spPr/>
        <p:txBody>
          <a:bodyPr/>
          <a:lstStyle/>
          <a:p>
            <a:fld id="{BEF3414E-CD5B-4AC4-A454-9D7AAE9CE6AD}" type="slidenum">
              <a:rPr lang="en-US" smtClean="0"/>
              <a:t>‹#›</a:t>
            </a:fld>
            <a:endParaRPr lang="en-US"/>
          </a:p>
        </p:txBody>
      </p:sp>
    </p:spTree>
    <p:extLst>
      <p:ext uri="{BB962C8B-B14F-4D97-AF65-F5344CB8AC3E}">
        <p14:creationId xmlns:p14="http://schemas.microsoft.com/office/powerpoint/2010/main" val="228648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6231F-6772-A018-C6CF-B6F8F4E45F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AB09C0-975E-FCB6-EC3C-00B67DFFFC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37D39B-E393-31A4-5658-9A680EE5C30A}"/>
              </a:ext>
            </a:extLst>
          </p:cNvPr>
          <p:cNvSpPr>
            <a:spLocks noGrp="1"/>
          </p:cNvSpPr>
          <p:nvPr>
            <p:ph type="dt" sz="half" idx="10"/>
          </p:nvPr>
        </p:nvSpPr>
        <p:spPr/>
        <p:txBody>
          <a:bodyPr/>
          <a:lstStyle/>
          <a:p>
            <a:fld id="{1177FCBB-1A23-4EFA-B29B-57D32FDF3570}" type="datetimeFigureOut">
              <a:rPr lang="en-US" smtClean="0"/>
              <a:t>12/9/2025</a:t>
            </a:fld>
            <a:endParaRPr lang="en-US"/>
          </a:p>
        </p:txBody>
      </p:sp>
      <p:sp>
        <p:nvSpPr>
          <p:cNvPr id="5" name="Footer Placeholder 4">
            <a:extLst>
              <a:ext uri="{FF2B5EF4-FFF2-40B4-BE49-F238E27FC236}">
                <a16:creationId xmlns:a16="http://schemas.microsoft.com/office/drawing/2014/main" id="{06D5B34D-9B87-4267-E045-DEDC8055F1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D0AE9-921A-513C-8070-1386E7F5AB2D}"/>
              </a:ext>
            </a:extLst>
          </p:cNvPr>
          <p:cNvSpPr>
            <a:spLocks noGrp="1"/>
          </p:cNvSpPr>
          <p:nvPr>
            <p:ph type="sldNum" sz="quarter" idx="12"/>
          </p:nvPr>
        </p:nvSpPr>
        <p:spPr/>
        <p:txBody>
          <a:bodyPr/>
          <a:lstStyle/>
          <a:p>
            <a:fld id="{BEF3414E-CD5B-4AC4-A454-9D7AAE9CE6AD}" type="slidenum">
              <a:rPr lang="en-US" smtClean="0"/>
              <a:t>‹#›</a:t>
            </a:fld>
            <a:endParaRPr lang="en-US"/>
          </a:p>
        </p:txBody>
      </p:sp>
    </p:spTree>
    <p:extLst>
      <p:ext uri="{BB962C8B-B14F-4D97-AF65-F5344CB8AC3E}">
        <p14:creationId xmlns:p14="http://schemas.microsoft.com/office/powerpoint/2010/main" val="1712150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3E2F-DE7E-7521-636D-19A4C38866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68938B-2909-DF26-2052-A65D47022C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8D9C0B-5BAC-1607-892F-8C258389A5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3DC23D-BD50-770B-E6AA-C7A02D3AC7FE}"/>
              </a:ext>
            </a:extLst>
          </p:cNvPr>
          <p:cNvSpPr>
            <a:spLocks noGrp="1"/>
          </p:cNvSpPr>
          <p:nvPr>
            <p:ph type="dt" sz="half" idx="10"/>
          </p:nvPr>
        </p:nvSpPr>
        <p:spPr/>
        <p:txBody>
          <a:bodyPr/>
          <a:lstStyle/>
          <a:p>
            <a:fld id="{1177FCBB-1A23-4EFA-B29B-57D32FDF3570}" type="datetimeFigureOut">
              <a:rPr lang="en-US" smtClean="0"/>
              <a:t>12/9/2025</a:t>
            </a:fld>
            <a:endParaRPr lang="en-US"/>
          </a:p>
        </p:txBody>
      </p:sp>
      <p:sp>
        <p:nvSpPr>
          <p:cNvPr id="6" name="Footer Placeholder 5">
            <a:extLst>
              <a:ext uri="{FF2B5EF4-FFF2-40B4-BE49-F238E27FC236}">
                <a16:creationId xmlns:a16="http://schemas.microsoft.com/office/drawing/2014/main" id="{00B98E13-83B9-5636-2FF4-F20DC651E2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1ED03-45D8-01A1-2899-F9ED2019AFC2}"/>
              </a:ext>
            </a:extLst>
          </p:cNvPr>
          <p:cNvSpPr>
            <a:spLocks noGrp="1"/>
          </p:cNvSpPr>
          <p:nvPr>
            <p:ph type="sldNum" sz="quarter" idx="12"/>
          </p:nvPr>
        </p:nvSpPr>
        <p:spPr/>
        <p:txBody>
          <a:bodyPr/>
          <a:lstStyle/>
          <a:p>
            <a:fld id="{BEF3414E-CD5B-4AC4-A454-9D7AAE9CE6AD}" type="slidenum">
              <a:rPr lang="en-US" smtClean="0"/>
              <a:t>‹#›</a:t>
            </a:fld>
            <a:endParaRPr lang="en-US"/>
          </a:p>
        </p:txBody>
      </p:sp>
    </p:spTree>
    <p:extLst>
      <p:ext uri="{BB962C8B-B14F-4D97-AF65-F5344CB8AC3E}">
        <p14:creationId xmlns:p14="http://schemas.microsoft.com/office/powerpoint/2010/main" val="3136357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7B01D-9CE5-8103-A341-21F1987709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090801-73DA-5FE6-2B4E-EA0CACCED0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A35288-BFA7-CBC8-6805-984898D2DF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69CD49-EAEF-3F5B-5369-D56F9E6636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68A76A-BCDB-6906-E0AF-AAA9A97CE5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6FBBF7-84E7-9B09-00FD-AF18CB896752}"/>
              </a:ext>
            </a:extLst>
          </p:cNvPr>
          <p:cNvSpPr>
            <a:spLocks noGrp="1"/>
          </p:cNvSpPr>
          <p:nvPr>
            <p:ph type="dt" sz="half" idx="10"/>
          </p:nvPr>
        </p:nvSpPr>
        <p:spPr/>
        <p:txBody>
          <a:bodyPr/>
          <a:lstStyle/>
          <a:p>
            <a:fld id="{1177FCBB-1A23-4EFA-B29B-57D32FDF3570}" type="datetimeFigureOut">
              <a:rPr lang="en-US" smtClean="0"/>
              <a:t>12/9/2025</a:t>
            </a:fld>
            <a:endParaRPr lang="en-US"/>
          </a:p>
        </p:txBody>
      </p:sp>
      <p:sp>
        <p:nvSpPr>
          <p:cNvPr id="8" name="Footer Placeholder 7">
            <a:extLst>
              <a:ext uri="{FF2B5EF4-FFF2-40B4-BE49-F238E27FC236}">
                <a16:creationId xmlns:a16="http://schemas.microsoft.com/office/drawing/2014/main" id="{3E0EE3EE-503D-EF2E-F042-4FF3E3E49E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7CB216-8039-5EB4-4831-88E1FF24ACF4}"/>
              </a:ext>
            </a:extLst>
          </p:cNvPr>
          <p:cNvSpPr>
            <a:spLocks noGrp="1"/>
          </p:cNvSpPr>
          <p:nvPr>
            <p:ph type="sldNum" sz="quarter" idx="12"/>
          </p:nvPr>
        </p:nvSpPr>
        <p:spPr/>
        <p:txBody>
          <a:bodyPr/>
          <a:lstStyle/>
          <a:p>
            <a:fld id="{BEF3414E-CD5B-4AC4-A454-9D7AAE9CE6AD}" type="slidenum">
              <a:rPr lang="en-US" smtClean="0"/>
              <a:t>‹#›</a:t>
            </a:fld>
            <a:endParaRPr lang="en-US"/>
          </a:p>
        </p:txBody>
      </p:sp>
    </p:spTree>
    <p:extLst>
      <p:ext uri="{BB962C8B-B14F-4D97-AF65-F5344CB8AC3E}">
        <p14:creationId xmlns:p14="http://schemas.microsoft.com/office/powerpoint/2010/main" val="363694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EB42-1681-C35F-B52B-FB0BB4296E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077F84-C0B2-45B2-7A7C-3B16250D922F}"/>
              </a:ext>
            </a:extLst>
          </p:cNvPr>
          <p:cNvSpPr>
            <a:spLocks noGrp="1"/>
          </p:cNvSpPr>
          <p:nvPr>
            <p:ph type="dt" sz="half" idx="10"/>
          </p:nvPr>
        </p:nvSpPr>
        <p:spPr/>
        <p:txBody>
          <a:bodyPr/>
          <a:lstStyle/>
          <a:p>
            <a:fld id="{1177FCBB-1A23-4EFA-B29B-57D32FDF3570}" type="datetimeFigureOut">
              <a:rPr lang="en-US" smtClean="0"/>
              <a:t>12/9/2025</a:t>
            </a:fld>
            <a:endParaRPr lang="en-US"/>
          </a:p>
        </p:txBody>
      </p:sp>
      <p:sp>
        <p:nvSpPr>
          <p:cNvPr id="4" name="Footer Placeholder 3">
            <a:extLst>
              <a:ext uri="{FF2B5EF4-FFF2-40B4-BE49-F238E27FC236}">
                <a16:creationId xmlns:a16="http://schemas.microsoft.com/office/drawing/2014/main" id="{E9FD128F-C2DF-360E-DB03-B6C10F92C4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1E39F7-0BD3-3DA2-5EFA-27754747AA9E}"/>
              </a:ext>
            </a:extLst>
          </p:cNvPr>
          <p:cNvSpPr>
            <a:spLocks noGrp="1"/>
          </p:cNvSpPr>
          <p:nvPr>
            <p:ph type="sldNum" sz="quarter" idx="12"/>
          </p:nvPr>
        </p:nvSpPr>
        <p:spPr/>
        <p:txBody>
          <a:bodyPr/>
          <a:lstStyle/>
          <a:p>
            <a:fld id="{BEF3414E-CD5B-4AC4-A454-9D7AAE9CE6AD}" type="slidenum">
              <a:rPr lang="en-US" smtClean="0"/>
              <a:t>‹#›</a:t>
            </a:fld>
            <a:endParaRPr lang="en-US"/>
          </a:p>
        </p:txBody>
      </p:sp>
    </p:spTree>
    <p:extLst>
      <p:ext uri="{BB962C8B-B14F-4D97-AF65-F5344CB8AC3E}">
        <p14:creationId xmlns:p14="http://schemas.microsoft.com/office/powerpoint/2010/main" val="1914888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48B5AF-B168-3204-3AF1-31CC37BDD97D}"/>
              </a:ext>
            </a:extLst>
          </p:cNvPr>
          <p:cNvSpPr>
            <a:spLocks noGrp="1"/>
          </p:cNvSpPr>
          <p:nvPr>
            <p:ph type="dt" sz="half" idx="10"/>
          </p:nvPr>
        </p:nvSpPr>
        <p:spPr/>
        <p:txBody>
          <a:bodyPr/>
          <a:lstStyle/>
          <a:p>
            <a:fld id="{1177FCBB-1A23-4EFA-B29B-57D32FDF3570}" type="datetimeFigureOut">
              <a:rPr lang="en-US" smtClean="0"/>
              <a:t>12/9/2025</a:t>
            </a:fld>
            <a:endParaRPr lang="en-US"/>
          </a:p>
        </p:txBody>
      </p:sp>
      <p:sp>
        <p:nvSpPr>
          <p:cNvPr id="3" name="Footer Placeholder 2">
            <a:extLst>
              <a:ext uri="{FF2B5EF4-FFF2-40B4-BE49-F238E27FC236}">
                <a16:creationId xmlns:a16="http://schemas.microsoft.com/office/drawing/2014/main" id="{D566A13F-7E23-0257-BC21-148599B1C1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D8B6CD-DEEC-30E9-8F6D-7D39942B438A}"/>
              </a:ext>
            </a:extLst>
          </p:cNvPr>
          <p:cNvSpPr>
            <a:spLocks noGrp="1"/>
          </p:cNvSpPr>
          <p:nvPr>
            <p:ph type="sldNum" sz="quarter" idx="12"/>
          </p:nvPr>
        </p:nvSpPr>
        <p:spPr/>
        <p:txBody>
          <a:bodyPr/>
          <a:lstStyle/>
          <a:p>
            <a:fld id="{BEF3414E-CD5B-4AC4-A454-9D7AAE9CE6AD}" type="slidenum">
              <a:rPr lang="en-US" smtClean="0"/>
              <a:t>‹#›</a:t>
            </a:fld>
            <a:endParaRPr lang="en-US"/>
          </a:p>
        </p:txBody>
      </p:sp>
    </p:spTree>
    <p:extLst>
      <p:ext uri="{BB962C8B-B14F-4D97-AF65-F5344CB8AC3E}">
        <p14:creationId xmlns:p14="http://schemas.microsoft.com/office/powerpoint/2010/main" val="2194509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D012-A0BF-51DC-BA08-DBAD4A72AF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F924F-A804-A680-4134-45DAFF3D62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15740A-66D5-E6A6-DCFD-3D467DE038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D0BA2A-9404-2123-A155-4D4D19513516}"/>
              </a:ext>
            </a:extLst>
          </p:cNvPr>
          <p:cNvSpPr>
            <a:spLocks noGrp="1"/>
          </p:cNvSpPr>
          <p:nvPr>
            <p:ph type="dt" sz="half" idx="10"/>
          </p:nvPr>
        </p:nvSpPr>
        <p:spPr/>
        <p:txBody>
          <a:bodyPr/>
          <a:lstStyle/>
          <a:p>
            <a:fld id="{1177FCBB-1A23-4EFA-B29B-57D32FDF3570}" type="datetimeFigureOut">
              <a:rPr lang="en-US" smtClean="0"/>
              <a:t>12/9/2025</a:t>
            </a:fld>
            <a:endParaRPr lang="en-US"/>
          </a:p>
        </p:txBody>
      </p:sp>
      <p:sp>
        <p:nvSpPr>
          <p:cNvPr id="6" name="Footer Placeholder 5">
            <a:extLst>
              <a:ext uri="{FF2B5EF4-FFF2-40B4-BE49-F238E27FC236}">
                <a16:creationId xmlns:a16="http://schemas.microsoft.com/office/drawing/2014/main" id="{6921562A-F80A-8FAA-870A-CBF318BDD9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750E55-1ECA-62CC-C566-4BA4925CC102}"/>
              </a:ext>
            </a:extLst>
          </p:cNvPr>
          <p:cNvSpPr>
            <a:spLocks noGrp="1"/>
          </p:cNvSpPr>
          <p:nvPr>
            <p:ph type="sldNum" sz="quarter" idx="12"/>
          </p:nvPr>
        </p:nvSpPr>
        <p:spPr/>
        <p:txBody>
          <a:bodyPr/>
          <a:lstStyle/>
          <a:p>
            <a:fld id="{BEF3414E-CD5B-4AC4-A454-9D7AAE9CE6AD}" type="slidenum">
              <a:rPr lang="en-US" smtClean="0"/>
              <a:t>‹#›</a:t>
            </a:fld>
            <a:endParaRPr lang="en-US"/>
          </a:p>
        </p:txBody>
      </p:sp>
    </p:spTree>
    <p:extLst>
      <p:ext uri="{BB962C8B-B14F-4D97-AF65-F5344CB8AC3E}">
        <p14:creationId xmlns:p14="http://schemas.microsoft.com/office/powerpoint/2010/main" val="2209491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0483-86CE-9342-476D-859B2F2E53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079E87-3D2B-3C69-56C8-BD401F7F43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621095-B03A-8575-36BB-24B1AC0E58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E69380-056F-A3B0-9C77-24910DB1F662}"/>
              </a:ext>
            </a:extLst>
          </p:cNvPr>
          <p:cNvSpPr>
            <a:spLocks noGrp="1"/>
          </p:cNvSpPr>
          <p:nvPr>
            <p:ph type="dt" sz="half" idx="10"/>
          </p:nvPr>
        </p:nvSpPr>
        <p:spPr/>
        <p:txBody>
          <a:bodyPr/>
          <a:lstStyle/>
          <a:p>
            <a:fld id="{1177FCBB-1A23-4EFA-B29B-57D32FDF3570}" type="datetimeFigureOut">
              <a:rPr lang="en-US" smtClean="0"/>
              <a:t>12/9/2025</a:t>
            </a:fld>
            <a:endParaRPr lang="en-US"/>
          </a:p>
        </p:txBody>
      </p:sp>
      <p:sp>
        <p:nvSpPr>
          <p:cNvPr id="6" name="Footer Placeholder 5">
            <a:extLst>
              <a:ext uri="{FF2B5EF4-FFF2-40B4-BE49-F238E27FC236}">
                <a16:creationId xmlns:a16="http://schemas.microsoft.com/office/drawing/2014/main" id="{3E8B96DD-2D94-69A4-5F94-2EA469B683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22C9A7-3891-FCA8-206E-D3FF4515797F}"/>
              </a:ext>
            </a:extLst>
          </p:cNvPr>
          <p:cNvSpPr>
            <a:spLocks noGrp="1"/>
          </p:cNvSpPr>
          <p:nvPr>
            <p:ph type="sldNum" sz="quarter" idx="12"/>
          </p:nvPr>
        </p:nvSpPr>
        <p:spPr/>
        <p:txBody>
          <a:bodyPr/>
          <a:lstStyle/>
          <a:p>
            <a:fld id="{BEF3414E-CD5B-4AC4-A454-9D7AAE9CE6AD}" type="slidenum">
              <a:rPr lang="en-US" smtClean="0"/>
              <a:t>‹#›</a:t>
            </a:fld>
            <a:endParaRPr lang="en-US"/>
          </a:p>
        </p:txBody>
      </p:sp>
    </p:spTree>
    <p:extLst>
      <p:ext uri="{BB962C8B-B14F-4D97-AF65-F5344CB8AC3E}">
        <p14:creationId xmlns:p14="http://schemas.microsoft.com/office/powerpoint/2010/main" val="858429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20D8EE-0F09-CA88-DD53-E2DDFBC2AF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CC4F10-F250-4E1D-9387-9D78C14038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B57BA-F4D9-D6E6-C6A9-8B4E62373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77FCBB-1A23-4EFA-B29B-57D32FDF3570}" type="datetimeFigureOut">
              <a:rPr lang="en-US" smtClean="0"/>
              <a:t>12/9/2025</a:t>
            </a:fld>
            <a:endParaRPr lang="en-US"/>
          </a:p>
        </p:txBody>
      </p:sp>
      <p:sp>
        <p:nvSpPr>
          <p:cNvPr id="5" name="Footer Placeholder 4">
            <a:extLst>
              <a:ext uri="{FF2B5EF4-FFF2-40B4-BE49-F238E27FC236}">
                <a16:creationId xmlns:a16="http://schemas.microsoft.com/office/drawing/2014/main" id="{ECBFBA15-2BA6-7092-E997-93D54BE54F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2745D7B-5A61-BC6F-9823-826DE0B66C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F3414E-CD5B-4AC4-A454-9D7AAE9CE6AD}" type="slidenum">
              <a:rPr lang="en-US" smtClean="0"/>
              <a:t>‹#›</a:t>
            </a:fld>
            <a:endParaRPr lang="en-US"/>
          </a:p>
        </p:txBody>
      </p:sp>
    </p:spTree>
    <p:extLst>
      <p:ext uri="{BB962C8B-B14F-4D97-AF65-F5344CB8AC3E}">
        <p14:creationId xmlns:p14="http://schemas.microsoft.com/office/powerpoint/2010/main" val="1024985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B0B0B-C63A-C8E5-4559-D6AF506E7E2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67E5F1B-4EBB-C823-F847-C57B0D7F10FB}"/>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CE3969-B71E-A8CA-DEA4-BBF428CC8DE0}"/>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DE577AA-E5AA-2F17-8BC4-31301775E963}"/>
              </a:ext>
            </a:extLst>
          </p:cNvPr>
          <p:cNvSpPr txBox="1"/>
          <p:nvPr/>
        </p:nvSpPr>
        <p:spPr>
          <a:xfrm>
            <a:off x="0" y="2844224"/>
            <a:ext cx="12192000" cy="1015663"/>
          </a:xfrm>
          <a:prstGeom prst="rect">
            <a:avLst/>
          </a:prstGeom>
          <a:noFill/>
        </p:spPr>
        <p:txBody>
          <a:bodyPr wrap="square" rtlCol="0">
            <a:spAutoFit/>
          </a:bodyPr>
          <a:lstStyle/>
          <a:p>
            <a:pPr algn="ctr"/>
            <a:r>
              <a:rPr lang="en-US" sz="4000" b="1" dirty="0">
                <a:solidFill>
                  <a:schemeClr val="bg1"/>
                </a:solidFill>
                <a:latin typeface="Montserrat" panose="00000500000000000000" pitchFamily="2" charset="0"/>
              </a:rPr>
              <a:t>When Carriers Turn Into Regulators</a:t>
            </a:r>
          </a:p>
          <a:p>
            <a:pPr algn="ctr"/>
            <a:r>
              <a:rPr lang="en-US" sz="2000" b="1" dirty="0">
                <a:solidFill>
                  <a:schemeClr val="accent4">
                    <a:lumMod val="20000"/>
                    <a:lumOff val="80000"/>
                  </a:schemeClr>
                </a:solidFill>
                <a:latin typeface="Montserrat" panose="00000500000000000000" pitchFamily="2" charset="0"/>
              </a:rPr>
              <a:t>2025 Florida TCPA Summit</a:t>
            </a:r>
          </a:p>
        </p:txBody>
      </p:sp>
    </p:spTree>
    <p:extLst>
      <p:ext uri="{BB962C8B-B14F-4D97-AF65-F5344CB8AC3E}">
        <p14:creationId xmlns:p14="http://schemas.microsoft.com/office/powerpoint/2010/main" val="1605236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CF8AA-35A1-692A-CA72-6A37176251B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C734EC8-7CF9-DA42-7246-D99806AF075A}"/>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23770A1A-BBC6-B536-40C5-53036417ABF0}"/>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2AB638-6663-1DA1-5508-A0E1AA86D67E}"/>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B71DBD-9F44-F1C0-2F41-01829506CF1F}"/>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E3757809-A104-904B-CE56-C665C99A608D}"/>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Call Blocking Rate by Attempt</a:t>
            </a:r>
          </a:p>
        </p:txBody>
      </p:sp>
      <p:graphicFrame>
        <p:nvGraphicFramePr>
          <p:cNvPr id="4" name="Table 3">
            <a:extLst>
              <a:ext uri="{FF2B5EF4-FFF2-40B4-BE49-F238E27FC236}">
                <a16:creationId xmlns:a16="http://schemas.microsoft.com/office/drawing/2014/main" id="{841C044F-59FD-76F6-EF10-A081783B3333}"/>
              </a:ext>
            </a:extLst>
          </p:cNvPr>
          <p:cNvGraphicFramePr>
            <a:graphicFrameLocks noGrp="1"/>
          </p:cNvGraphicFramePr>
          <p:nvPr>
            <p:extLst>
              <p:ext uri="{D42A27DB-BD31-4B8C-83A1-F6EECF244321}">
                <p14:modId xmlns:p14="http://schemas.microsoft.com/office/powerpoint/2010/main" val="4223376818"/>
              </p:ext>
            </p:extLst>
          </p:nvPr>
        </p:nvGraphicFramePr>
        <p:xfrm>
          <a:off x="1167946" y="2379096"/>
          <a:ext cx="9856108" cy="2062035"/>
        </p:xfrm>
        <a:graphic>
          <a:graphicData uri="http://schemas.openxmlformats.org/drawingml/2006/table">
            <a:tbl>
              <a:tblPr firstRow="1" bandRow="1">
                <a:tableStyleId>{7DF18680-E054-41AD-8BC1-D1AEF772440D}</a:tableStyleId>
              </a:tblPr>
              <a:tblGrid>
                <a:gridCol w="2464027">
                  <a:extLst>
                    <a:ext uri="{9D8B030D-6E8A-4147-A177-3AD203B41FA5}">
                      <a16:colId xmlns:a16="http://schemas.microsoft.com/office/drawing/2014/main" val="3693402377"/>
                    </a:ext>
                  </a:extLst>
                </a:gridCol>
                <a:gridCol w="2464027">
                  <a:extLst>
                    <a:ext uri="{9D8B030D-6E8A-4147-A177-3AD203B41FA5}">
                      <a16:colId xmlns:a16="http://schemas.microsoft.com/office/drawing/2014/main" val="1047321875"/>
                    </a:ext>
                  </a:extLst>
                </a:gridCol>
                <a:gridCol w="2464027">
                  <a:extLst>
                    <a:ext uri="{9D8B030D-6E8A-4147-A177-3AD203B41FA5}">
                      <a16:colId xmlns:a16="http://schemas.microsoft.com/office/drawing/2014/main" val="2295058436"/>
                    </a:ext>
                  </a:extLst>
                </a:gridCol>
                <a:gridCol w="2464027">
                  <a:extLst>
                    <a:ext uri="{9D8B030D-6E8A-4147-A177-3AD203B41FA5}">
                      <a16:colId xmlns:a16="http://schemas.microsoft.com/office/drawing/2014/main" val="2780311956"/>
                    </a:ext>
                  </a:extLst>
                </a:gridCol>
              </a:tblGrid>
              <a:tr h="595133">
                <a:tc>
                  <a:txBody>
                    <a:bodyPr/>
                    <a:lstStyle/>
                    <a:p>
                      <a:pPr algn="ctr">
                        <a:lnSpc>
                          <a:spcPct val="150000"/>
                        </a:lnSpc>
                      </a:pPr>
                      <a:r>
                        <a:rPr lang="en-US" dirty="0"/>
                        <a:t>SIP Code</a:t>
                      </a:r>
                    </a:p>
                  </a:txBody>
                  <a:tcPr>
                    <a:gradFill>
                      <a:gsLst>
                        <a:gs pos="100000">
                          <a:srgbClr val="218CB5"/>
                        </a:gs>
                        <a:gs pos="0">
                          <a:srgbClr val="0061AE"/>
                        </a:gs>
                      </a:gsLst>
                      <a:lin ang="7800000" scaled="0"/>
                    </a:gradFill>
                  </a:tcPr>
                </a:tc>
                <a:tc>
                  <a:txBody>
                    <a:bodyPr/>
                    <a:lstStyle/>
                    <a:p>
                      <a:pPr algn="ctr">
                        <a:lnSpc>
                          <a:spcPct val="150000"/>
                        </a:lnSpc>
                      </a:pPr>
                      <a:r>
                        <a:rPr lang="en-US" dirty="0"/>
                        <a:t>Attempt 1</a:t>
                      </a:r>
                    </a:p>
                  </a:txBody>
                  <a:tcPr>
                    <a:gradFill>
                      <a:gsLst>
                        <a:gs pos="100000">
                          <a:srgbClr val="0061AE"/>
                        </a:gs>
                        <a:gs pos="0">
                          <a:srgbClr val="218CB5"/>
                        </a:gs>
                      </a:gsLst>
                      <a:lin ang="7800000" scaled="0"/>
                    </a:gradFill>
                  </a:tcPr>
                </a:tc>
                <a:tc>
                  <a:txBody>
                    <a:bodyPr/>
                    <a:lstStyle/>
                    <a:p>
                      <a:pPr algn="ctr">
                        <a:lnSpc>
                          <a:spcPct val="150000"/>
                        </a:lnSpc>
                      </a:pPr>
                      <a:r>
                        <a:rPr lang="en-US" dirty="0"/>
                        <a:t>Attempt 2 &amp; 3</a:t>
                      </a:r>
                    </a:p>
                  </a:txBody>
                  <a:tcPr>
                    <a:gradFill>
                      <a:gsLst>
                        <a:gs pos="100000">
                          <a:srgbClr val="218CB5"/>
                        </a:gs>
                        <a:gs pos="0">
                          <a:srgbClr val="0061AE"/>
                        </a:gs>
                      </a:gsLst>
                      <a:lin ang="7800000" scaled="0"/>
                    </a:gradFill>
                  </a:tcPr>
                </a:tc>
                <a:tc>
                  <a:txBody>
                    <a:bodyPr/>
                    <a:lstStyle/>
                    <a:p>
                      <a:pPr algn="ctr">
                        <a:lnSpc>
                          <a:spcPct val="150000"/>
                        </a:lnSpc>
                      </a:pPr>
                      <a:r>
                        <a:rPr lang="en-US" dirty="0"/>
                        <a:t>Attempt 4 +</a:t>
                      </a:r>
                    </a:p>
                  </a:txBody>
                  <a:tcPr>
                    <a:gradFill>
                      <a:gsLst>
                        <a:gs pos="100000">
                          <a:srgbClr val="0061AE"/>
                        </a:gs>
                        <a:gs pos="0">
                          <a:srgbClr val="218CB5"/>
                        </a:gs>
                      </a:gsLst>
                      <a:lin ang="7800000" scaled="0"/>
                    </a:gradFill>
                  </a:tcPr>
                </a:tc>
                <a:extLst>
                  <a:ext uri="{0D108BD9-81ED-4DB2-BD59-A6C34878D82A}">
                    <a16:rowId xmlns:a16="http://schemas.microsoft.com/office/drawing/2014/main" val="2114711884"/>
                  </a:ext>
                </a:extLst>
              </a:tr>
              <a:tr h="514402">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200</a:t>
                      </a:r>
                    </a:p>
                  </a:txBody>
                  <a:tcPr>
                    <a:solidFill>
                      <a:schemeClr val="bg1">
                        <a:alpha val="5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91.25%</a:t>
                      </a:r>
                    </a:p>
                  </a:txBody>
                  <a:tcPr>
                    <a:solidFill>
                      <a:schemeClr val="bg1">
                        <a:alpha val="5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71.19%</a:t>
                      </a:r>
                    </a:p>
                  </a:txBody>
                  <a:tcPr>
                    <a:solidFill>
                      <a:schemeClr val="bg1">
                        <a:alpha val="5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46.82%</a:t>
                      </a:r>
                    </a:p>
                  </a:txBody>
                  <a:tcPr>
                    <a:solidFill>
                      <a:schemeClr val="bg1">
                        <a:alpha val="5000"/>
                      </a:schemeClr>
                    </a:solidFill>
                  </a:tcPr>
                </a:tc>
                <a:extLst>
                  <a:ext uri="{0D108BD9-81ED-4DB2-BD59-A6C34878D82A}">
                    <a16:rowId xmlns:a16="http://schemas.microsoft.com/office/drawing/2014/main" val="3235544689"/>
                  </a:ext>
                </a:extLst>
              </a:tr>
              <a:tr h="4953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403, 503, 603+</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4.52%</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34.82%</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65.23%</a:t>
                      </a:r>
                    </a:p>
                  </a:txBody>
                  <a:tcPr>
                    <a:noFill/>
                  </a:tcPr>
                </a:tc>
                <a:extLst>
                  <a:ext uri="{0D108BD9-81ED-4DB2-BD59-A6C34878D82A}">
                    <a16:rowId xmlns:a16="http://schemas.microsoft.com/office/drawing/2014/main" val="2445287068"/>
                  </a:ext>
                </a:extLst>
              </a:tr>
              <a:tr h="4572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Other</a:t>
                      </a:r>
                    </a:p>
                  </a:txBody>
                  <a:tcPr>
                    <a:solidFill>
                      <a:schemeClr val="bg1">
                        <a:alpha val="5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4.23%</a:t>
                      </a:r>
                    </a:p>
                  </a:txBody>
                  <a:tcPr>
                    <a:solidFill>
                      <a:schemeClr val="bg1">
                        <a:alpha val="5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28.32%</a:t>
                      </a:r>
                    </a:p>
                  </a:txBody>
                  <a:tcPr>
                    <a:solidFill>
                      <a:schemeClr val="bg1">
                        <a:alpha val="5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12.05%</a:t>
                      </a:r>
                    </a:p>
                  </a:txBody>
                  <a:tcPr>
                    <a:solidFill>
                      <a:schemeClr val="bg1">
                        <a:alpha val="5000"/>
                      </a:schemeClr>
                    </a:solidFill>
                  </a:tcPr>
                </a:tc>
                <a:extLst>
                  <a:ext uri="{0D108BD9-81ED-4DB2-BD59-A6C34878D82A}">
                    <a16:rowId xmlns:a16="http://schemas.microsoft.com/office/drawing/2014/main" val="3628579668"/>
                  </a:ext>
                </a:extLst>
              </a:tr>
            </a:tbl>
          </a:graphicData>
        </a:graphic>
      </p:graphicFrame>
      <p:graphicFrame>
        <p:nvGraphicFramePr>
          <p:cNvPr id="8" name="Table 7">
            <a:extLst>
              <a:ext uri="{FF2B5EF4-FFF2-40B4-BE49-F238E27FC236}">
                <a16:creationId xmlns:a16="http://schemas.microsoft.com/office/drawing/2014/main" id="{45657936-8B94-C6B4-A6D0-45AC245848CA}"/>
              </a:ext>
            </a:extLst>
          </p:cNvPr>
          <p:cNvGraphicFramePr>
            <a:graphicFrameLocks noGrp="1"/>
          </p:cNvGraphicFramePr>
          <p:nvPr>
            <p:extLst>
              <p:ext uri="{D42A27DB-BD31-4B8C-83A1-F6EECF244321}">
                <p14:modId xmlns:p14="http://schemas.microsoft.com/office/powerpoint/2010/main" val="2830852751"/>
              </p:ext>
            </p:extLst>
          </p:nvPr>
        </p:nvGraphicFramePr>
        <p:xfrm>
          <a:off x="3621087" y="4642367"/>
          <a:ext cx="4949826" cy="1669860"/>
        </p:xfrm>
        <a:graphic>
          <a:graphicData uri="http://schemas.openxmlformats.org/drawingml/2006/table">
            <a:tbl>
              <a:tblPr firstRow="1" bandRow="1">
                <a:tableStyleId>{7DF18680-E054-41AD-8BC1-D1AEF772440D}</a:tableStyleId>
              </a:tblPr>
              <a:tblGrid>
                <a:gridCol w="2474913">
                  <a:extLst>
                    <a:ext uri="{9D8B030D-6E8A-4147-A177-3AD203B41FA5}">
                      <a16:colId xmlns:a16="http://schemas.microsoft.com/office/drawing/2014/main" val="3693402377"/>
                    </a:ext>
                  </a:extLst>
                </a:gridCol>
                <a:gridCol w="2474913">
                  <a:extLst>
                    <a:ext uri="{9D8B030D-6E8A-4147-A177-3AD203B41FA5}">
                      <a16:colId xmlns:a16="http://schemas.microsoft.com/office/drawing/2014/main" val="1047321875"/>
                    </a:ext>
                  </a:extLst>
                </a:gridCol>
              </a:tblGrid>
              <a:tr h="239680">
                <a:tc>
                  <a:txBody>
                    <a:bodyPr/>
                    <a:lstStyle/>
                    <a:p>
                      <a:pPr algn="ctr">
                        <a:lnSpc>
                          <a:spcPct val="150000"/>
                        </a:lnSpc>
                      </a:pPr>
                      <a:r>
                        <a:rPr lang="en-US" sz="1600" dirty="0"/>
                        <a:t>SIP Code</a:t>
                      </a:r>
                    </a:p>
                  </a:txBody>
                  <a:tcPr>
                    <a:gradFill>
                      <a:gsLst>
                        <a:gs pos="100000">
                          <a:srgbClr val="218CB5"/>
                        </a:gs>
                        <a:gs pos="0">
                          <a:srgbClr val="0061AE"/>
                        </a:gs>
                      </a:gsLst>
                      <a:lin ang="7800000" scaled="0"/>
                    </a:gradFill>
                  </a:tcPr>
                </a:tc>
                <a:tc>
                  <a:txBody>
                    <a:bodyPr/>
                    <a:lstStyle/>
                    <a:p>
                      <a:pPr algn="ctr">
                        <a:lnSpc>
                          <a:spcPct val="150000"/>
                        </a:lnSpc>
                      </a:pPr>
                      <a:r>
                        <a:rPr lang="en-US" sz="1600" dirty="0"/>
                        <a:t>All Attempts</a:t>
                      </a:r>
                    </a:p>
                  </a:txBody>
                  <a:tcPr>
                    <a:gradFill>
                      <a:gsLst>
                        <a:gs pos="100000">
                          <a:srgbClr val="0061AE"/>
                        </a:gs>
                        <a:gs pos="0">
                          <a:srgbClr val="218CB5"/>
                        </a:gs>
                      </a:gsLst>
                      <a:lin ang="7800000" scaled="0"/>
                    </a:gradFill>
                  </a:tcPr>
                </a:tc>
                <a:extLst>
                  <a:ext uri="{0D108BD9-81ED-4DB2-BD59-A6C34878D82A}">
                    <a16:rowId xmlns:a16="http://schemas.microsoft.com/office/drawing/2014/main" val="2114711884"/>
                  </a:ext>
                </a:extLst>
              </a:tr>
              <a:tr h="236165">
                <a:tc>
                  <a:txBody>
                    <a:bodyPr/>
                    <a:lstStyle/>
                    <a:p>
                      <a:pPr algn="ctr">
                        <a:lnSpc>
                          <a:spcPct val="150000"/>
                        </a:lnSpc>
                      </a:pPr>
                      <a:r>
                        <a:rPr lang="en-US" sz="1600" b="0" dirty="0">
                          <a:solidFill>
                            <a:schemeClr val="accent4">
                              <a:lumMod val="20000"/>
                              <a:lumOff val="80000"/>
                            </a:schemeClr>
                          </a:solidFill>
                          <a:latin typeface="Montserrat" panose="00000500000000000000" pitchFamily="2" charset="0"/>
                        </a:rPr>
                        <a:t>200</a:t>
                      </a:r>
                    </a:p>
                  </a:txBody>
                  <a:tcPr>
                    <a:solidFill>
                      <a:schemeClr val="bg1">
                        <a:alpha val="5000"/>
                      </a:schemeClr>
                    </a:solidFill>
                  </a:tcPr>
                </a:tc>
                <a:tc>
                  <a:txBody>
                    <a:bodyPr/>
                    <a:lstStyle/>
                    <a:p>
                      <a:pPr algn="ctr">
                        <a:lnSpc>
                          <a:spcPct val="150000"/>
                        </a:lnSpc>
                      </a:pPr>
                      <a:r>
                        <a:rPr lang="en-US" sz="1600" b="0" dirty="0">
                          <a:solidFill>
                            <a:schemeClr val="accent4">
                              <a:lumMod val="20000"/>
                              <a:lumOff val="80000"/>
                            </a:schemeClr>
                          </a:solidFill>
                          <a:latin typeface="Montserrat" panose="00000500000000000000" pitchFamily="2" charset="0"/>
                        </a:rPr>
                        <a:t>48.15%</a:t>
                      </a:r>
                    </a:p>
                  </a:txBody>
                  <a:tcPr>
                    <a:solidFill>
                      <a:schemeClr val="bg1">
                        <a:alpha val="5000"/>
                      </a:schemeClr>
                    </a:solidFill>
                  </a:tcPr>
                </a:tc>
                <a:extLst>
                  <a:ext uri="{0D108BD9-81ED-4DB2-BD59-A6C34878D82A}">
                    <a16:rowId xmlns:a16="http://schemas.microsoft.com/office/drawing/2014/main" val="3235544689"/>
                  </a:ext>
                </a:extLst>
              </a:tr>
              <a:tr h="236165">
                <a:tc>
                  <a:txBody>
                    <a:bodyPr/>
                    <a:lstStyle/>
                    <a:p>
                      <a:pPr algn="ctr">
                        <a:lnSpc>
                          <a:spcPct val="150000"/>
                        </a:lnSpc>
                      </a:pPr>
                      <a:r>
                        <a:rPr lang="en-US" sz="1600" b="0" dirty="0">
                          <a:solidFill>
                            <a:schemeClr val="accent4">
                              <a:lumMod val="20000"/>
                              <a:lumOff val="80000"/>
                            </a:schemeClr>
                          </a:solidFill>
                          <a:latin typeface="Montserrat" panose="00000500000000000000" pitchFamily="2" charset="0"/>
                        </a:rPr>
                        <a:t>403, 503, 603+</a:t>
                      </a:r>
                    </a:p>
                  </a:txBody>
                  <a:tcPr>
                    <a:noFill/>
                  </a:tcPr>
                </a:tc>
                <a:tc>
                  <a:txBody>
                    <a:bodyPr/>
                    <a:lstStyle/>
                    <a:p>
                      <a:pPr algn="ctr">
                        <a:lnSpc>
                          <a:spcPct val="150000"/>
                        </a:lnSpc>
                      </a:pPr>
                      <a:r>
                        <a:rPr lang="en-US" sz="1600" b="0" dirty="0">
                          <a:solidFill>
                            <a:schemeClr val="accent4">
                              <a:lumMod val="20000"/>
                              <a:lumOff val="80000"/>
                            </a:schemeClr>
                          </a:solidFill>
                          <a:latin typeface="Montserrat" panose="00000500000000000000" pitchFamily="2" charset="0"/>
                        </a:rPr>
                        <a:t>43.56%</a:t>
                      </a:r>
                    </a:p>
                  </a:txBody>
                  <a:tcPr>
                    <a:noFill/>
                  </a:tcPr>
                </a:tc>
                <a:extLst>
                  <a:ext uri="{0D108BD9-81ED-4DB2-BD59-A6C34878D82A}">
                    <a16:rowId xmlns:a16="http://schemas.microsoft.com/office/drawing/2014/main" val="2445287068"/>
                  </a:ext>
                </a:extLst>
              </a:tr>
              <a:tr h="236165">
                <a:tc>
                  <a:txBody>
                    <a:bodyPr/>
                    <a:lstStyle/>
                    <a:p>
                      <a:pPr algn="ctr">
                        <a:lnSpc>
                          <a:spcPct val="150000"/>
                        </a:lnSpc>
                      </a:pPr>
                      <a:r>
                        <a:rPr lang="en-US" sz="1600" b="0" dirty="0">
                          <a:solidFill>
                            <a:schemeClr val="accent4">
                              <a:lumMod val="20000"/>
                              <a:lumOff val="80000"/>
                            </a:schemeClr>
                          </a:solidFill>
                          <a:latin typeface="Montserrat" panose="00000500000000000000" pitchFamily="2" charset="0"/>
                        </a:rPr>
                        <a:t>Other</a:t>
                      </a:r>
                    </a:p>
                  </a:txBody>
                  <a:tcPr>
                    <a:solidFill>
                      <a:schemeClr val="bg1">
                        <a:alpha val="5000"/>
                      </a:schemeClr>
                    </a:solidFill>
                  </a:tcPr>
                </a:tc>
                <a:tc>
                  <a:txBody>
                    <a:bodyPr/>
                    <a:lstStyle/>
                    <a:p>
                      <a:pPr algn="ctr">
                        <a:lnSpc>
                          <a:spcPct val="150000"/>
                        </a:lnSpc>
                      </a:pPr>
                      <a:r>
                        <a:rPr lang="en-US" sz="1600" b="0" dirty="0">
                          <a:solidFill>
                            <a:schemeClr val="accent4">
                              <a:lumMod val="20000"/>
                              <a:lumOff val="80000"/>
                            </a:schemeClr>
                          </a:solidFill>
                          <a:latin typeface="Montserrat" panose="00000500000000000000" pitchFamily="2" charset="0"/>
                        </a:rPr>
                        <a:t>8.23%</a:t>
                      </a:r>
                    </a:p>
                  </a:txBody>
                  <a:tcPr>
                    <a:solidFill>
                      <a:schemeClr val="bg1">
                        <a:alpha val="5000"/>
                      </a:schemeClr>
                    </a:solidFill>
                  </a:tcPr>
                </a:tc>
                <a:extLst>
                  <a:ext uri="{0D108BD9-81ED-4DB2-BD59-A6C34878D82A}">
                    <a16:rowId xmlns:a16="http://schemas.microsoft.com/office/drawing/2014/main" val="3628579668"/>
                  </a:ext>
                </a:extLst>
              </a:tr>
            </a:tbl>
          </a:graphicData>
        </a:graphic>
      </p:graphicFrame>
    </p:spTree>
    <p:extLst>
      <p:ext uri="{BB962C8B-B14F-4D97-AF65-F5344CB8AC3E}">
        <p14:creationId xmlns:p14="http://schemas.microsoft.com/office/powerpoint/2010/main" val="997171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8E3B2-5861-2691-EE70-9A05DA15CEC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957A3EF-AF78-0F67-B71B-98F42738F2D9}"/>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F3DCBAA3-7BC9-E902-542D-F982E9863AC1}"/>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20F889-6E72-B989-CD33-DB496E31EB7C}"/>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DD8DB3-062C-002E-F29D-E45E2E7181A9}"/>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B467E040-F12C-24B9-1E38-F0BAD625EE6A}"/>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Case Study</a:t>
            </a:r>
          </a:p>
        </p:txBody>
      </p:sp>
      <p:pic>
        <p:nvPicPr>
          <p:cNvPr id="3" name="Picture 2">
            <a:extLst>
              <a:ext uri="{FF2B5EF4-FFF2-40B4-BE49-F238E27FC236}">
                <a16:creationId xmlns:a16="http://schemas.microsoft.com/office/drawing/2014/main" id="{A0F955A8-556A-245F-2DD9-2118981788F6}"/>
              </a:ext>
            </a:extLst>
          </p:cNvPr>
          <p:cNvPicPr>
            <a:picLocks noChangeAspect="1"/>
          </p:cNvPicPr>
          <p:nvPr/>
        </p:nvPicPr>
        <p:blipFill>
          <a:blip r:embed="rId2"/>
          <a:stretch>
            <a:fillRect/>
          </a:stretch>
        </p:blipFill>
        <p:spPr>
          <a:xfrm>
            <a:off x="8207147" y="618213"/>
            <a:ext cx="2959557" cy="5919114"/>
          </a:xfrm>
          <a:prstGeom prst="rect">
            <a:avLst/>
          </a:prstGeom>
        </p:spPr>
      </p:pic>
      <p:sp>
        <p:nvSpPr>
          <p:cNvPr id="6" name="TextBox 5">
            <a:extLst>
              <a:ext uri="{FF2B5EF4-FFF2-40B4-BE49-F238E27FC236}">
                <a16:creationId xmlns:a16="http://schemas.microsoft.com/office/drawing/2014/main" id="{4327BF0F-FA9A-1485-7F28-5807B3405149}"/>
              </a:ext>
            </a:extLst>
          </p:cNvPr>
          <p:cNvSpPr txBox="1"/>
          <p:nvPr/>
        </p:nvSpPr>
        <p:spPr>
          <a:xfrm>
            <a:off x="1203778" y="2372597"/>
            <a:ext cx="6104020" cy="3139321"/>
          </a:xfrm>
          <a:prstGeom prst="rect">
            <a:avLst/>
          </a:prstGeom>
          <a:noFill/>
        </p:spPr>
        <p:txBody>
          <a:bodyPr wrap="square">
            <a:spAutoFit/>
          </a:bodyPr>
          <a:lstStyle/>
          <a:p>
            <a:r>
              <a:rPr lang="en-US" sz="1800" dirty="0">
                <a:solidFill>
                  <a:schemeClr val="accent4">
                    <a:lumMod val="20000"/>
                    <a:lumOff val="80000"/>
                  </a:schemeClr>
                </a:solidFill>
                <a:latin typeface="Montserrat" panose="00000500000000000000" pitchFamily="2" charset="0"/>
              </a:rPr>
              <a:t>We conducted an analysis of the call detail records ("CDRs") of this business to determine a benchmark of how the Successful Call rates and other data elements perform at prior to implementing Caller ID Remediation.</a:t>
            </a:r>
          </a:p>
          <a:p>
            <a:endParaRPr lang="en-US" sz="1800" dirty="0">
              <a:solidFill>
                <a:schemeClr val="accent4">
                  <a:lumMod val="20000"/>
                  <a:lumOff val="80000"/>
                </a:schemeClr>
              </a:solidFill>
              <a:latin typeface="Montserrat" panose="00000500000000000000" pitchFamily="2" charset="0"/>
            </a:endParaRPr>
          </a:p>
          <a:p>
            <a:r>
              <a:rPr lang="en-US" sz="1800" b="1" dirty="0">
                <a:solidFill>
                  <a:schemeClr val="accent4">
                    <a:lumMod val="20000"/>
                    <a:lumOff val="80000"/>
                  </a:schemeClr>
                </a:solidFill>
                <a:latin typeface="Montserrat" panose="00000500000000000000" pitchFamily="2" charset="0"/>
              </a:rPr>
              <a:t>Successful Calls</a:t>
            </a:r>
          </a:p>
          <a:p>
            <a:endParaRPr lang="en-US" sz="1800" dirty="0">
              <a:solidFill>
                <a:schemeClr val="accent4">
                  <a:lumMod val="20000"/>
                  <a:lumOff val="80000"/>
                </a:schemeClr>
              </a:solidFill>
              <a:latin typeface="Montserrat" panose="00000500000000000000" pitchFamily="2" charset="0"/>
            </a:endParaRPr>
          </a:p>
          <a:p>
            <a:r>
              <a:rPr lang="en-US" sz="1800" b="1" dirty="0">
                <a:solidFill>
                  <a:schemeClr val="accent4">
                    <a:lumMod val="20000"/>
                    <a:lumOff val="80000"/>
                  </a:schemeClr>
                </a:solidFill>
                <a:latin typeface="Montserrat" panose="00000500000000000000" pitchFamily="2" charset="0"/>
              </a:rPr>
              <a:t>SIP 200</a:t>
            </a:r>
            <a:r>
              <a:rPr lang="en-US" sz="1800" dirty="0">
                <a:solidFill>
                  <a:schemeClr val="accent4">
                    <a:lumMod val="20000"/>
                    <a:lumOff val="80000"/>
                  </a:schemeClr>
                </a:solidFill>
                <a:latin typeface="Montserrat" panose="00000500000000000000" pitchFamily="2" charset="0"/>
              </a:rPr>
              <a:t>:  The percentage of Successful Calls that were answered or went to voicemail. Any other SIP result is a not considered a Successful Call.</a:t>
            </a:r>
          </a:p>
        </p:txBody>
      </p:sp>
    </p:spTree>
    <p:extLst>
      <p:ext uri="{BB962C8B-B14F-4D97-AF65-F5344CB8AC3E}">
        <p14:creationId xmlns:p14="http://schemas.microsoft.com/office/powerpoint/2010/main" val="952920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9E1A9-84BE-AAE8-ABD8-CA4845A35CB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6B96B13-DD97-3846-6906-A4D8A6CA0FCA}"/>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81B5F68E-0845-89B4-BAA7-90045D4ABDE6}"/>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D111F8-B44F-3E82-44C9-D6304012E6A4}"/>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70F5D9C-EA42-F179-D3BC-009FCC7EFCD4}"/>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F62B49FD-75AF-0BEA-59BA-30437F65E102}"/>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Case Study</a:t>
            </a:r>
          </a:p>
        </p:txBody>
      </p:sp>
      <p:pic>
        <p:nvPicPr>
          <p:cNvPr id="3" name="Picture 2">
            <a:extLst>
              <a:ext uri="{FF2B5EF4-FFF2-40B4-BE49-F238E27FC236}">
                <a16:creationId xmlns:a16="http://schemas.microsoft.com/office/drawing/2014/main" id="{AA86A5BC-CE41-B00A-7377-2BF2356647D2}"/>
              </a:ext>
            </a:extLst>
          </p:cNvPr>
          <p:cNvPicPr>
            <a:picLocks noChangeAspect="1"/>
          </p:cNvPicPr>
          <p:nvPr/>
        </p:nvPicPr>
        <p:blipFill>
          <a:blip r:embed="rId2"/>
          <a:stretch>
            <a:fillRect/>
          </a:stretch>
        </p:blipFill>
        <p:spPr>
          <a:xfrm>
            <a:off x="8207147" y="618213"/>
            <a:ext cx="2959557" cy="5919114"/>
          </a:xfrm>
          <a:prstGeom prst="rect">
            <a:avLst/>
          </a:prstGeom>
        </p:spPr>
      </p:pic>
      <p:sp>
        <p:nvSpPr>
          <p:cNvPr id="6" name="TextBox 5">
            <a:extLst>
              <a:ext uri="{FF2B5EF4-FFF2-40B4-BE49-F238E27FC236}">
                <a16:creationId xmlns:a16="http://schemas.microsoft.com/office/drawing/2014/main" id="{06CBDECA-5F17-8B6D-C995-5B38F2F187D9}"/>
              </a:ext>
            </a:extLst>
          </p:cNvPr>
          <p:cNvSpPr txBox="1"/>
          <p:nvPr/>
        </p:nvSpPr>
        <p:spPr>
          <a:xfrm>
            <a:off x="1203778" y="2372597"/>
            <a:ext cx="6104020" cy="3139321"/>
          </a:xfrm>
          <a:prstGeom prst="rect">
            <a:avLst/>
          </a:prstGeom>
          <a:noFill/>
        </p:spPr>
        <p:txBody>
          <a:bodyPr wrap="square">
            <a:spAutoFit/>
          </a:bodyPr>
          <a:lstStyle/>
          <a:p>
            <a:r>
              <a:rPr lang="en-US" b="1" dirty="0">
                <a:solidFill>
                  <a:schemeClr val="accent4">
                    <a:lumMod val="20000"/>
                    <a:lumOff val="80000"/>
                  </a:schemeClr>
                </a:solidFill>
                <a:latin typeface="Montserrat" panose="00000500000000000000" pitchFamily="2" charset="0"/>
              </a:rPr>
              <a:t>Unsuccessful Calls</a:t>
            </a:r>
          </a:p>
          <a:p>
            <a:endParaRPr lang="en-US" dirty="0">
              <a:solidFill>
                <a:schemeClr val="accent4">
                  <a:lumMod val="20000"/>
                  <a:lumOff val="80000"/>
                </a:schemeClr>
              </a:solidFill>
              <a:latin typeface="Montserrat" panose="00000500000000000000" pitchFamily="2" charset="0"/>
            </a:endParaRPr>
          </a:p>
          <a:p>
            <a:r>
              <a:rPr lang="en-US" b="1" dirty="0">
                <a:solidFill>
                  <a:schemeClr val="accent4">
                    <a:lumMod val="20000"/>
                    <a:lumOff val="80000"/>
                  </a:schemeClr>
                </a:solidFill>
                <a:latin typeface="Montserrat" panose="00000500000000000000" pitchFamily="2" charset="0"/>
              </a:rPr>
              <a:t>SIP 403, 503, 603, 604, 606, 607, &amp; 608</a:t>
            </a:r>
            <a:r>
              <a:rPr lang="en-US" dirty="0">
                <a:solidFill>
                  <a:schemeClr val="accent4">
                    <a:lumMod val="20000"/>
                    <a:lumOff val="80000"/>
                  </a:schemeClr>
                </a:solidFill>
                <a:latin typeface="Montserrat" panose="00000500000000000000" pitchFamily="2" charset="0"/>
              </a:rPr>
              <a:t>: </a:t>
            </a:r>
          </a:p>
          <a:p>
            <a:r>
              <a:rPr lang="en-US" dirty="0">
                <a:solidFill>
                  <a:schemeClr val="accent4">
                    <a:lumMod val="20000"/>
                    <a:lumOff val="80000"/>
                  </a:schemeClr>
                </a:solidFill>
                <a:latin typeface="Montserrat" panose="00000500000000000000" pitchFamily="2" charset="0"/>
              </a:rPr>
              <a:t>These SIP Codes consist of call blocking, rejection, declines, or service unavailable instances.</a:t>
            </a:r>
          </a:p>
          <a:p>
            <a:endParaRPr lang="en-US" dirty="0">
              <a:solidFill>
                <a:schemeClr val="accent4">
                  <a:lumMod val="20000"/>
                  <a:lumOff val="80000"/>
                </a:schemeClr>
              </a:solidFill>
              <a:latin typeface="Montserrat" panose="00000500000000000000" pitchFamily="2" charset="0"/>
            </a:endParaRPr>
          </a:p>
          <a:p>
            <a:r>
              <a:rPr lang="en-US" dirty="0">
                <a:solidFill>
                  <a:schemeClr val="accent4">
                    <a:lumMod val="20000"/>
                    <a:lumOff val="80000"/>
                  </a:schemeClr>
                </a:solidFill>
                <a:latin typeface="Montserrat" panose="00000500000000000000" pitchFamily="2" charset="0"/>
              </a:rPr>
              <a:t>All of these SIP Codes represent </a:t>
            </a:r>
            <a:r>
              <a:rPr lang="en-US" b="1" dirty="0">
                <a:solidFill>
                  <a:schemeClr val="accent4">
                    <a:lumMod val="20000"/>
                    <a:lumOff val="80000"/>
                  </a:schemeClr>
                </a:solidFill>
                <a:latin typeface="Montserrat" panose="00000500000000000000" pitchFamily="2" charset="0"/>
              </a:rPr>
              <a:t>15.02% </a:t>
            </a:r>
            <a:r>
              <a:rPr lang="en-US" dirty="0">
                <a:solidFill>
                  <a:schemeClr val="accent4">
                    <a:lumMod val="20000"/>
                    <a:lumOff val="80000"/>
                  </a:schemeClr>
                </a:solidFill>
                <a:latin typeface="Montserrat" panose="00000500000000000000" pitchFamily="2" charset="0"/>
              </a:rPr>
              <a:t>of all outbound calls.</a:t>
            </a:r>
          </a:p>
          <a:p>
            <a:endParaRPr lang="en-US" dirty="0">
              <a:solidFill>
                <a:schemeClr val="accent4">
                  <a:lumMod val="20000"/>
                  <a:lumOff val="80000"/>
                </a:schemeClr>
              </a:solidFill>
              <a:latin typeface="Montserrat" panose="00000500000000000000" pitchFamily="2" charset="0"/>
            </a:endParaRPr>
          </a:p>
          <a:p>
            <a:r>
              <a:rPr lang="en-US" dirty="0">
                <a:solidFill>
                  <a:schemeClr val="accent4">
                    <a:lumMod val="20000"/>
                    <a:lumOff val="80000"/>
                  </a:schemeClr>
                </a:solidFill>
                <a:latin typeface="Montserrat" panose="00000500000000000000" pitchFamily="2" charset="0"/>
              </a:rPr>
              <a:t>Yes! That means </a:t>
            </a:r>
            <a:r>
              <a:rPr lang="en-US" b="1" dirty="0">
                <a:solidFill>
                  <a:schemeClr val="accent4">
                    <a:lumMod val="20000"/>
                    <a:lumOff val="80000"/>
                  </a:schemeClr>
                </a:solidFill>
                <a:latin typeface="Montserrat" panose="00000500000000000000" pitchFamily="2" charset="0"/>
              </a:rPr>
              <a:t>15.02</a:t>
            </a:r>
            <a:r>
              <a:rPr lang="en-US" dirty="0">
                <a:solidFill>
                  <a:schemeClr val="accent4">
                    <a:lumMod val="20000"/>
                    <a:lumOff val="80000"/>
                  </a:schemeClr>
                </a:solidFill>
                <a:latin typeface="Montserrat" panose="00000500000000000000" pitchFamily="2" charset="0"/>
              </a:rPr>
              <a:t>% of their calls don’t even reach the consumer device! </a:t>
            </a:r>
          </a:p>
        </p:txBody>
      </p:sp>
    </p:spTree>
    <p:extLst>
      <p:ext uri="{BB962C8B-B14F-4D97-AF65-F5344CB8AC3E}">
        <p14:creationId xmlns:p14="http://schemas.microsoft.com/office/powerpoint/2010/main" val="3513696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E3E4F-7BC0-A6BA-3EF3-6E067A61D5C9}"/>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F9AA6CAA-A7C5-19F6-84F1-17F8A444B825}"/>
              </a:ext>
            </a:extLst>
          </p:cNvPr>
          <p:cNvGrpSpPr/>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FAEF97CE-5E10-C106-D66F-AC8C39642DF6}"/>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F424EC-442D-3ED3-D606-5D8BD82DB1CB}"/>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CE187F7-DACD-8610-B06C-21A4BD2A918E}"/>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A1206AED-389F-3FF0-1888-426D4AA5698B}"/>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Call Blocking Rate by Reputation</a:t>
            </a:r>
          </a:p>
        </p:txBody>
      </p:sp>
      <p:sp>
        <p:nvSpPr>
          <p:cNvPr id="2" name="TextBox 1">
            <a:extLst>
              <a:ext uri="{FF2B5EF4-FFF2-40B4-BE49-F238E27FC236}">
                <a16:creationId xmlns:a16="http://schemas.microsoft.com/office/drawing/2014/main" id="{0998F942-2CD0-1468-D061-BC91DD02EB98}"/>
              </a:ext>
            </a:extLst>
          </p:cNvPr>
          <p:cNvSpPr txBox="1"/>
          <p:nvPr/>
        </p:nvSpPr>
        <p:spPr>
          <a:xfrm>
            <a:off x="7102807" y="2939354"/>
            <a:ext cx="9740901" cy="1323439"/>
          </a:xfrm>
          <a:prstGeom prst="rect">
            <a:avLst/>
          </a:prstGeom>
          <a:noFill/>
        </p:spPr>
        <p:txBody>
          <a:bodyPr wrap="square" rtlCol="0">
            <a:spAutoFit/>
          </a:bodyPr>
          <a:lstStyle/>
          <a:p>
            <a:r>
              <a:rPr lang="en-US" sz="2000" dirty="0">
                <a:solidFill>
                  <a:schemeClr val="accent4">
                    <a:lumMod val="20000"/>
                    <a:lumOff val="80000"/>
                  </a:schemeClr>
                </a:solidFill>
                <a:latin typeface="Montserrat" panose="00000500000000000000" pitchFamily="2" charset="0"/>
              </a:rPr>
              <a:t>TNs: 26</a:t>
            </a:r>
          </a:p>
          <a:p>
            <a:r>
              <a:rPr lang="en-US" sz="2000" dirty="0">
                <a:solidFill>
                  <a:schemeClr val="accent4">
                    <a:lumMod val="20000"/>
                    <a:lumOff val="80000"/>
                  </a:schemeClr>
                </a:solidFill>
                <a:latin typeface="Montserrat" panose="00000500000000000000" pitchFamily="2" charset="0"/>
              </a:rPr>
              <a:t>Percent Flagged: 0.00%</a:t>
            </a: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p:txBody>
      </p:sp>
      <p:pic>
        <p:nvPicPr>
          <p:cNvPr id="4" name="Picture 3">
            <a:extLst>
              <a:ext uri="{FF2B5EF4-FFF2-40B4-BE49-F238E27FC236}">
                <a16:creationId xmlns:a16="http://schemas.microsoft.com/office/drawing/2014/main" id="{5647D098-4C22-CD07-808C-F115E0DB9FD8}"/>
              </a:ext>
            </a:extLst>
          </p:cNvPr>
          <p:cNvPicPr>
            <a:picLocks noChangeAspect="1"/>
          </p:cNvPicPr>
          <p:nvPr/>
        </p:nvPicPr>
        <p:blipFill>
          <a:blip r:embed="rId2"/>
          <a:stretch>
            <a:fillRect/>
          </a:stretch>
        </p:blipFill>
        <p:spPr>
          <a:xfrm>
            <a:off x="1225549" y="3771022"/>
            <a:ext cx="4638623" cy="2426687"/>
          </a:xfrm>
          <a:prstGeom prst="rect">
            <a:avLst/>
          </a:prstGeom>
        </p:spPr>
      </p:pic>
      <p:pic>
        <p:nvPicPr>
          <p:cNvPr id="8" name="Picture 7">
            <a:extLst>
              <a:ext uri="{FF2B5EF4-FFF2-40B4-BE49-F238E27FC236}">
                <a16:creationId xmlns:a16="http://schemas.microsoft.com/office/drawing/2014/main" id="{6F04E392-6FD1-B3EA-73B4-098CCD199118}"/>
              </a:ext>
            </a:extLst>
          </p:cNvPr>
          <p:cNvPicPr>
            <a:picLocks noChangeAspect="1"/>
          </p:cNvPicPr>
          <p:nvPr/>
        </p:nvPicPr>
        <p:blipFill>
          <a:blip r:embed="rId3"/>
          <a:stretch>
            <a:fillRect/>
          </a:stretch>
        </p:blipFill>
        <p:spPr>
          <a:xfrm>
            <a:off x="6187915" y="3749434"/>
            <a:ext cx="4756764" cy="2488492"/>
          </a:xfrm>
          <a:prstGeom prst="rect">
            <a:avLst/>
          </a:prstGeom>
        </p:spPr>
      </p:pic>
      <p:cxnSp>
        <p:nvCxnSpPr>
          <p:cNvPr id="9" name="Straight Arrow Connector 8">
            <a:extLst>
              <a:ext uri="{FF2B5EF4-FFF2-40B4-BE49-F238E27FC236}">
                <a16:creationId xmlns:a16="http://schemas.microsoft.com/office/drawing/2014/main" id="{268DD5E6-7AC0-892F-AE87-D168A33585DE}"/>
              </a:ext>
            </a:extLst>
          </p:cNvPr>
          <p:cNvCxnSpPr>
            <a:cxnSpLocks/>
          </p:cNvCxnSpPr>
          <p:nvPr/>
        </p:nvCxnSpPr>
        <p:spPr>
          <a:xfrm>
            <a:off x="5412936" y="3429000"/>
            <a:ext cx="136612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8DD6E96-4BE0-B723-62DD-CAAE870EB67A}"/>
              </a:ext>
            </a:extLst>
          </p:cNvPr>
          <p:cNvSpPr txBox="1"/>
          <p:nvPr/>
        </p:nvSpPr>
        <p:spPr>
          <a:xfrm>
            <a:off x="1317464" y="2227602"/>
            <a:ext cx="9740901" cy="1938992"/>
          </a:xfrm>
          <a:prstGeom prst="rect">
            <a:avLst/>
          </a:prstGeom>
          <a:noFill/>
        </p:spPr>
        <p:txBody>
          <a:bodyPr wrap="square" rtlCol="0">
            <a:spAutoFit/>
          </a:bodyPr>
          <a:lstStyle/>
          <a:p>
            <a:r>
              <a:rPr lang="en-US" sz="2000" dirty="0">
                <a:solidFill>
                  <a:schemeClr val="accent4">
                    <a:lumMod val="20000"/>
                    <a:lumOff val="80000"/>
                  </a:schemeClr>
                </a:solidFill>
                <a:latin typeface="Montserrat" panose="00000500000000000000" pitchFamily="2" charset="0"/>
              </a:rPr>
              <a:t>How do failed SIP Codes change as TN Reputation is remediated?</a:t>
            </a:r>
          </a:p>
          <a:p>
            <a:endParaRPr lang="en-US" sz="2000"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TNs: 26</a:t>
            </a:r>
          </a:p>
          <a:p>
            <a:r>
              <a:rPr lang="en-US" sz="2000" dirty="0">
                <a:solidFill>
                  <a:schemeClr val="accent4">
                    <a:lumMod val="20000"/>
                    <a:lumOff val="80000"/>
                  </a:schemeClr>
                </a:solidFill>
                <a:latin typeface="Montserrat" panose="00000500000000000000" pitchFamily="2" charset="0"/>
              </a:rPr>
              <a:t>Percent Flagged: 41.15%</a:t>
            </a: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2838635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0AC87-00E5-B153-239C-198F2963C7E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B327B67-01FD-2166-2406-66634A514A2B}"/>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41360680-5D8E-F302-0A9E-0817FE22AF88}"/>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C2FB49-8708-BCE5-A103-9CFFE2332FD7}"/>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25F766-B2C1-25BD-3210-762C89F89F48}"/>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40B896D-6114-6295-1258-48ED71A6BB9D}"/>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Case Study</a:t>
            </a:r>
          </a:p>
        </p:txBody>
      </p:sp>
      <p:sp>
        <p:nvSpPr>
          <p:cNvPr id="6" name="TextBox 5">
            <a:extLst>
              <a:ext uri="{FF2B5EF4-FFF2-40B4-BE49-F238E27FC236}">
                <a16:creationId xmlns:a16="http://schemas.microsoft.com/office/drawing/2014/main" id="{28D9C26A-8E53-33C3-E7D0-CC402CA79A72}"/>
              </a:ext>
            </a:extLst>
          </p:cNvPr>
          <p:cNvSpPr txBox="1"/>
          <p:nvPr/>
        </p:nvSpPr>
        <p:spPr>
          <a:xfrm>
            <a:off x="1383041" y="4315820"/>
            <a:ext cx="9655409" cy="1754326"/>
          </a:xfrm>
          <a:prstGeom prst="rect">
            <a:avLst/>
          </a:prstGeom>
          <a:noFill/>
        </p:spPr>
        <p:txBody>
          <a:bodyPr wrap="square">
            <a:spAutoFit/>
          </a:bodyPr>
          <a:lstStyle/>
          <a:p>
            <a:r>
              <a:rPr lang="en-US" dirty="0">
                <a:solidFill>
                  <a:schemeClr val="accent4">
                    <a:lumMod val="20000"/>
                    <a:lumOff val="80000"/>
                  </a:schemeClr>
                </a:solidFill>
                <a:latin typeface="Montserrat" panose="00000500000000000000" pitchFamily="2" charset="0"/>
              </a:rPr>
              <a:t>Unsuccessful Calls saw a </a:t>
            </a:r>
            <a:r>
              <a:rPr lang="en-US" b="1" dirty="0">
                <a:solidFill>
                  <a:schemeClr val="accent4">
                    <a:lumMod val="20000"/>
                    <a:lumOff val="80000"/>
                  </a:schemeClr>
                </a:solidFill>
                <a:latin typeface="Montserrat" panose="00000500000000000000" pitchFamily="2" charset="0"/>
              </a:rPr>
              <a:t>92.22</a:t>
            </a:r>
            <a:r>
              <a:rPr lang="en-US" dirty="0">
                <a:solidFill>
                  <a:schemeClr val="accent4">
                    <a:lumMod val="20000"/>
                    <a:lumOff val="80000"/>
                  </a:schemeClr>
                </a:solidFill>
                <a:latin typeface="Montserrat" panose="00000500000000000000" pitchFamily="2" charset="0"/>
              </a:rPr>
              <a:t>% </a:t>
            </a:r>
            <a:r>
              <a:rPr lang="en-US" b="1" dirty="0">
                <a:solidFill>
                  <a:schemeClr val="accent4">
                    <a:lumMod val="20000"/>
                    <a:lumOff val="80000"/>
                  </a:schemeClr>
                </a:solidFill>
                <a:latin typeface="Montserrat" panose="00000500000000000000" pitchFamily="2" charset="0"/>
              </a:rPr>
              <a:t>drop</a:t>
            </a:r>
            <a:r>
              <a:rPr lang="en-US" dirty="0">
                <a:solidFill>
                  <a:schemeClr val="accent4">
                    <a:lumMod val="20000"/>
                    <a:lumOff val="80000"/>
                  </a:schemeClr>
                </a:solidFill>
                <a:latin typeface="Montserrat" panose="00000500000000000000" pitchFamily="2" charset="0"/>
              </a:rPr>
              <a:t> after implementing Caller ID Remediation.</a:t>
            </a:r>
          </a:p>
          <a:p>
            <a:endParaRPr lang="en-US" dirty="0">
              <a:solidFill>
                <a:schemeClr val="accent4">
                  <a:lumMod val="20000"/>
                  <a:lumOff val="80000"/>
                </a:schemeClr>
              </a:solidFill>
              <a:latin typeface="Montserrat" panose="00000500000000000000" pitchFamily="2" charset="0"/>
            </a:endParaRPr>
          </a:p>
          <a:p>
            <a:r>
              <a:rPr lang="en-US" dirty="0">
                <a:solidFill>
                  <a:schemeClr val="accent4">
                    <a:lumMod val="20000"/>
                    <a:lumOff val="80000"/>
                  </a:schemeClr>
                </a:solidFill>
                <a:latin typeface="Montserrat" panose="00000500000000000000" pitchFamily="2" charset="0"/>
              </a:rPr>
              <a:t>Successful Calls saw a</a:t>
            </a:r>
            <a:r>
              <a:rPr lang="en-US" b="1" dirty="0">
                <a:solidFill>
                  <a:schemeClr val="accent4">
                    <a:lumMod val="20000"/>
                    <a:lumOff val="80000"/>
                  </a:schemeClr>
                </a:solidFill>
                <a:latin typeface="Montserrat" panose="00000500000000000000" pitchFamily="2" charset="0"/>
              </a:rPr>
              <a:t> 22.81% increase</a:t>
            </a:r>
            <a:r>
              <a:rPr lang="en-US" dirty="0">
                <a:solidFill>
                  <a:schemeClr val="accent4">
                    <a:lumMod val="20000"/>
                    <a:lumOff val="80000"/>
                  </a:schemeClr>
                </a:solidFill>
                <a:latin typeface="Montserrat" panose="00000500000000000000" pitchFamily="2" charset="0"/>
              </a:rPr>
              <a:t> after implementing Caller ID Remediation. </a:t>
            </a:r>
          </a:p>
          <a:p>
            <a:endParaRPr lang="en-US" dirty="0">
              <a:solidFill>
                <a:schemeClr val="accent4">
                  <a:lumMod val="20000"/>
                  <a:lumOff val="80000"/>
                </a:schemeClr>
              </a:solidFill>
              <a:latin typeface="Montserrat" panose="00000500000000000000" pitchFamily="2" charset="0"/>
            </a:endParaRPr>
          </a:p>
          <a:p>
            <a:r>
              <a:rPr lang="en-US" dirty="0">
                <a:solidFill>
                  <a:schemeClr val="accent4">
                    <a:lumMod val="20000"/>
                    <a:lumOff val="80000"/>
                  </a:schemeClr>
                </a:solidFill>
                <a:latin typeface="Montserrat" panose="00000500000000000000" pitchFamily="2" charset="0"/>
              </a:rPr>
              <a:t>We also noted that SIP 487 saw a </a:t>
            </a:r>
            <a:r>
              <a:rPr lang="en-US" b="1" dirty="0">
                <a:solidFill>
                  <a:schemeClr val="accent4">
                    <a:lumMod val="20000"/>
                    <a:lumOff val="80000"/>
                  </a:schemeClr>
                </a:solidFill>
                <a:latin typeface="Montserrat" panose="00000500000000000000" pitchFamily="2" charset="0"/>
              </a:rPr>
              <a:t>-27.84% change</a:t>
            </a:r>
            <a:r>
              <a:rPr lang="en-US" dirty="0">
                <a:solidFill>
                  <a:schemeClr val="accent4">
                    <a:lumMod val="20000"/>
                    <a:lumOff val="80000"/>
                  </a:schemeClr>
                </a:solidFill>
                <a:latin typeface="Montserrat" panose="00000500000000000000" pitchFamily="2" charset="0"/>
              </a:rPr>
              <a:t> which is likely due to consumers picking up the phone before the call can be canceled by the agent.</a:t>
            </a:r>
          </a:p>
        </p:txBody>
      </p:sp>
      <p:pic>
        <p:nvPicPr>
          <p:cNvPr id="4" name="Picture 3">
            <a:extLst>
              <a:ext uri="{FF2B5EF4-FFF2-40B4-BE49-F238E27FC236}">
                <a16:creationId xmlns:a16="http://schemas.microsoft.com/office/drawing/2014/main" id="{6C58D65C-A297-7488-D2D1-ED184BB93AA5}"/>
              </a:ext>
            </a:extLst>
          </p:cNvPr>
          <p:cNvPicPr>
            <a:picLocks noChangeAspect="1"/>
          </p:cNvPicPr>
          <p:nvPr/>
        </p:nvPicPr>
        <p:blipFill>
          <a:blip r:embed="rId2"/>
          <a:srcRect r="29754"/>
          <a:stretch/>
        </p:blipFill>
        <p:spPr>
          <a:xfrm>
            <a:off x="1383042" y="2338026"/>
            <a:ext cx="9655409" cy="1768184"/>
          </a:xfrm>
          <a:prstGeom prst="rect">
            <a:avLst/>
          </a:prstGeom>
        </p:spPr>
      </p:pic>
    </p:spTree>
    <p:extLst>
      <p:ext uri="{BB962C8B-B14F-4D97-AF65-F5344CB8AC3E}">
        <p14:creationId xmlns:p14="http://schemas.microsoft.com/office/powerpoint/2010/main" val="3028811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77800-2B6B-2E29-60E4-EB8E2BD05822}"/>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12F06987-7615-6218-CF9F-30EA63D57FDF}"/>
              </a:ext>
            </a:extLst>
          </p:cNvPr>
          <p:cNvGrpSpPr/>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C5D0F448-7591-8D32-AB3D-E8F39E034B31}"/>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5E748F1-2D63-A83B-F6B1-DB780B81EF24}"/>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DBA33F-1BFF-0DF4-F73D-A5E0F9599B18}"/>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81BCCF3-D0C7-0E82-6E9A-CB7CED97E186}"/>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Alternative to Call Blocking</a:t>
            </a:r>
          </a:p>
        </p:txBody>
      </p:sp>
      <p:sp>
        <p:nvSpPr>
          <p:cNvPr id="2" name="TextBox 1">
            <a:extLst>
              <a:ext uri="{FF2B5EF4-FFF2-40B4-BE49-F238E27FC236}">
                <a16:creationId xmlns:a16="http://schemas.microsoft.com/office/drawing/2014/main" id="{48BB9B47-FF22-910F-B4C2-B2A88CAAE489}"/>
              </a:ext>
            </a:extLst>
          </p:cNvPr>
          <p:cNvSpPr txBox="1"/>
          <p:nvPr/>
        </p:nvSpPr>
        <p:spPr>
          <a:xfrm>
            <a:off x="1225549" y="2125521"/>
            <a:ext cx="9740901" cy="1631216"/>
          </a:xfrm>
          <a:prstGeom prst="rect">
            <a:avLst/>
          </a:prstGeom>
          <a:noFill/>
        </p:spPr>
        <p:txBody>
          <a:bodyPr wrap="square" rtlCol="0">
            <a:spAutoFit/>
          </a:bodyPr>
          <a:lstStyle/>
          <a:p>
            <a:r>
              <a:rPr lang="en-US" sz="2000" b="1" dirty="0">
                <a:solidFill>
                  <a:schemeClr val="accent4">
                    <a:lumMod val="20000"/>
                    <a:lumOff val="80000"/>
                  </a:schemeClr>
                </a:solidFill>
                <a:latin typeface="Montserrat" panose="00000500000000000000" pitchFamily="2" charset="0"/>
              </a:rPr>
              <a:t>Blatant Call Blocking </a:t>
            </a:r>
            <a:r>
              <a:rPr lang="en-US" sz="2000" dirty="0">
                <a:solidFill>
                  <a:schemeClr val="accent4">
                    <a:lumMod val="20000"/>
                    <a:lumOff val="80000"/>
                  </a:schemeClr>
                </a:solidFill>
                <a:latin typeface="Montserrat" panose="00000500000000000000" pitchFamily="2" charset="0"/>
              </a:rPr>
              <a:t>is easily identifiable via SIP Codes. (Even when they are inconsistent)</a:t>
            </a:r>
          </a:p>
          <a:p>
            <a:endParaRPr lang="en-US" sz="2000"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However, we’re finding Intermediary carriers are sometimes choosing a highly illegal alternative to call blocking…</a:t>
            </a:r>
            <a:endParaRPr lang="en-US" sz="1000" dirty="0">
              <a:solidFill>
                <a:schemeClr val="accent4">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15887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8B1B8-1F3A-3B98-9C50-87C325C87D64}"/>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AAC1D98F-5442-F5B8-964B-293E180C62DB}"/>
              </a:ext>
            </a:extLst>
          </p:cNvPr>
          <p:cNvGrpSpPr/>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0EE90CF3-894A-BF0F-8C56-EF582AC24991}"/>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791289-6193-2397-0347-7F31D99D7623}"/>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46ACC7-63E3-633D-1A56-A32E3EF26DEE}"/>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F7B8E639-2C4C-BFB2-9584-71210371CBB2}"/>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Alternative to Call Blocking</a:t>
            </a:r>
          </a:p>
        </p:txBody>
      </p:sp>
      <p:sp>
        <p:nvSpPr>
          <p:cNvPr id="2" name="TextBox 1">
            <a:extLst>
              <a:ext uri="{FF2B5EF4-FFF2-40B4-BE49-F238E27FC236}">
                <a16:creationId xmlns:a16="http://schemas.microsoft.com/office/drawing/2014/main" id="{705810E1-381D-FCFC-35AD-5E227CFB9C62}"/>
              </a:ext>
            </a:extLst>
          </p:cNvPr>
          <p:cNvSpPr txBox="1"/>
          <p:nvPr/>
        </p:nvSpPr>
        <p:spPr>
          <a:xfrm>
            <a:off x="1225549" y="2125521"/>
            <a:ext cx="9740901" cy="3733586"/>
          </a:xfrm>
          <a:prstGeom prst="rect">
            <a:avLst/>
          </a:prstGeom>
          <a:noFill/>
        </p:spPr>
        <p:txBody>
          <a:bodyPr wrap="square" rtlCol="0">
            <a:spAutoFit/>
          </a:bodyPr>
          <a:lstStyle/>
          <a:p>
            <a:pPr>
              <a:lnSpc>
                <a:spcPct val="150000"/>
              </a:lnSpc>
            </a:pPr>
            <a:r>
              <a:rPr lang="en-US" sz="2000" dirty="0">
                <a:solidFill>
                  <a:schemeClr val="accent4">
                    <a:lumMod val="20000"/>
                    <a:lumOff val="80000"/>
                  </a:schemeClr>
                </a:solidFill>
                <a:latin typeface="Montserrat" panose="00000500000000000000" pitchFamily="2" charset="0"/>
              </a:rPr>
              <a:t>How come when I place a call from my cell phone to the consumer, they pick up nearly every time? But when I call from my dialer, I only get answered ~5% of the time?</a:t>
            </a:r>
          </a:p>
          <a:p>
            <a:pPr>
              <a:lnSpc>
                <a:spcPct val="150000"/>
              </a:lnSpc>
            </a:pPr>
            <a:endParaRPr lang="en-US" sz="2000" dirty="0">
              <a:solidFill>
                <a:schemeClr val="accent4">
                  <a:lumMod val="20000"/>
                  <a:lumOff val="80000"/>
                </a:schemeClr>
              </a:solidFill>
              <a:latin typeface="Montserrat" panose="00000500000000000000" pitchFamily="2" charset="0"/>
            </a:endParaRPr>
          </a:p>
          <a:p>
            <a:pPr>
              <a:lnSpc>
                <a:spcPct val="150000"/>
              </a:lnSpc>
            </a:pPr>
            <a:r>
              <a:rPr lang="en-US" sz="2000" dirty="0">
                <a:solidFill>
                  <a:schemeClr val="accent4">
                    <a:lumMod val="20000"/>
                    <a:lumOff val="80000"/>
                  </a:schemeClr>
                </a:solidFill>
                <a:latin typeface="Montserrat" panose="00000500000000000000" pitchFamily="2" charset="0"/>
              </a:rPr>
              <a:t>How many of you have dealt with your call center agents complaining of “dead air”</a:t>
            </a:r>
          </a:p>
          <a:p>
            <a:pPr>
              <a:lnSpc>
                <a:spcPct val="150000"/>
              </a:lnSpc>
            </a:pPr>
            <a:endParaRPr lang="en-US" sz="2000" dirty="0">
              <a:solidFill>
                <a:schemeClr val="accent4">
                  <a:lumMod val="20000"/>
                  <a:lumOff val="80000"/>
                </a:schemeClr>
              </a:solidFill>
              <a:latin typeface="Montserrat" panose="00000500000000000000" pitchFamily="2" charset="0"/>
            </a:endParaRPr>
          </a:p>
          <a:p>
            <a:pPr>
              <a:lnSpc>
                <a:spcPct val="150000"/>
              </a:lnSpc>
            </a:pPr>
            <a:endParaRPr lang="en-US" sz="2000" dirty="0">
              <a:solidFill>
                <a:schemeClr val="accent4">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1093327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30BDF-21F6-37FD-CC0E-5D87F69DFE2B}"/>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A6B6DEFA-E3D7-EF3A-DAB3-2735A9BFB088}"/>
              </a:ext>
            </a:extLst>
          </p:cNvPr>
          <p:cNvGrpSpPr/>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8C0131C9-06E9-2CBB-C2BC-E26D411DBB5E}"/>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61EDD13-9DAE-9F80-C136-FD16BD525FE8}"/>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3FD8BC-F12E-A6AB-EFFF-70F6502E6EAC}"/>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3DFA04D0-746E-252F-C19F-CC575A9392C3}"/>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Alternative to Call Blocking</a:t>
            </a:r>
          </a:p>
        </p:txBody>
      </p:sp>
      <p:sp>
        <p:nvSpPr>
          <p:cNvPr id="8" name="Rectangle 7">
            <a:extLst>
              <a:ext uri="{FF2B5EF4-FFF2-40B4-BE49-F238E27FC236}">
                <a16:creationId xmlns:a16="http://schemas.microsoft.com/office/drawing/2014/main" id="{3E04C88B-E26E-E226-C18F-97801235EDC7}"/>
              </a:ext>
            </a:extLst>
          </p:cNvPr>
          <p:cNvSpPr/>
          <p:nvPr/>
        </p:nvSpPr>
        <p:spPr>
          <a:xfrm>
            <a:off x="667656" y="3007994"/>
            <a:ext cx="10813144" cy="2593347"/>
          </a:xfrm>
          <a:prstGeom prst="rect">
            <a:avLst/>
          </a:prstGeom>
          <a:solidFill>
            <a:schemeClr val="bg1">
              <a:alpha val="6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BE770C5-DFBA-9C74-8F95-77ED7956F052}"/>
              </a:ext>
            </a:extLst>
          </p:cNvPr>
          <p:cNvSpPr txBox="1"/>
          <p:nvPr/>
        </p:nvSpPr>
        <p:spPr>
          <a:xfrm>
            <a:off x="1225549" y="2125521"/>
            <a:ext cx="9740901" cy="3631763"/>
          </a:xfrm>
          <a:prstGeom prst="rect">
            <a:avLst/>
          </a:prstGeom>
          <a:noFill/>
        </p:spPr>
        <p:txBody>
          <a:bodyPr wrap="square" rtlCol="0">
            <a:spAutoFit/>
          </a:bodyPr>
          <a:lstStyle/>
          <a:p>
            <a:r>
              <a:rPr lang="en-US" sz="2000" b="1" dirty="0">
                <a:solidFill>
                  <a:schemeClr val="accent4">
                    <a:lumMod val="20000"/>
                    <a:lumOff val="80000"/>
                  </a:schemeClr>
                </a:solidFill>
                <a:latin typeface="Montserrat" panose="00000500000000000000" pitchFamily="2" charset="0"/>
              </a:rPr>
              <a:t>Intermediary Carriers </a:t>
            </a:r>
            <a:r>
              <a:rPr lang="en-US" sz="2000" dirty="0">
                <a:solidFill>
                  <a:schemeClr val="accent4">
                    <a:lumMod val="20000"/>
                    <a:lumOff val="80000"/>
                  </a:schemeClr>
                </a:solidFill>
                <a:latin typeface="Montserrat" panose="00000500000000000000" pitchFamily="2" charset="0"/>
              </a:rPr>
              <a:t>will divert calls to a honeypot which will answer the call instead of blocking the call outright. Why? </a:t>
            </a: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endParaRPr lang="en-US" sz="1000" dirty="0">
              <a:solidFill>
                <a:schemeClr val="accent4">
                  <a:lumMod val="20000"/>
                  <a:lumOff val="80000"/>
                </a:schemeClr>
              </a:solidFill>
              <a:latin typeface="Montserrat" panose="00000500000000000000" pitchFamily="2" charset="0"/>
            </a:endParaRPr>
          </a:p>
        </p:txBody>
      </p:sp>
      <p:pic>
        <p:nvPicPr>
          <p:cNvPr id="4" name="Picture 3" descr="A screenshot of a computer&#10;&#10;Description automatically generated">
            <a:extLst>
              <a:ext uri="{FF2B5EF4-FFF2-40B4-BE49-F238E27FC236}">
                <a16:creationId xmlns:a16="http://schemas.microsoft.com/office/drawing/2014/main" id="{4C5F3DF0-009B-4D4F-C59C-2D9AFC580D94}"/>
              </a:ext>
            </a:extLst>
          </p:cNvPr>
          <p:cNvPicPr>
            <a:picLocks noChangeAspect="1"/>
          </p:cNvPicPr>
          <p:nvPr/>
        </p:nvPicPr>
        <p:blipFill>
          <a:blip r:embed="rId3">
            <a:extLst>
              <a:ext uri="{28A0092B-C50C-407E-A947-70E740481C1C}">
                <a14:useLocalDpi xmlns:a14="http://schemas.microsoft.com/office/drawing/2010/main" val="0"/>
              </a:ext>
            </a:extLst>
          </a:blip>
          <a:srcRect t="56317"/>
          <a:stretch/>
        </p:blipFill>
        <p:spPr>
          <a:xfrm>
            <a:off x="1005071" y="2979764"/>
            <a:ext cx="9815329" cy="2485591"/>
          </a:xfrm>
          <a:prstGeom prst="rect">
            <a:avLst/>
          </a:prstGeom>
        </p:spPr>
      </p:pic>
    </p:spTree>
    <p:extLst>
      <p:ext uri="{BB962C8B-B14F-4D97-AF65-F5344CB8AC3E}">
        <p14:creationId xmlns:p14="http://schemas.microsoft.com/office/powerpoint/2010/main" val="3972902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4B992-FE8F-EE12-FECB-6132107397CD}"/>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F69ED48F-D55C-9B49-C5EB-6C0C249136DF}"/>
              </a:ext>
            </a:extLst>
          </p:cNvPr>
          <p:cNvGrpSpPr/>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613A0AC2-FF4A-BB0F-810A-80333D73B5DE}"/>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45C235-2A13-7FF0-5086-4218C105FE97}"/>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817173-60D4-DBAB-17AB-BF5AE2ECB51D}"/>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5A15CD4D-5175-B421-6895-757D0ECED4C6}"/>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Falsified Answered Calls</a:t>
            </a:r>
          </a:p>
        </p:txBody>
      </p:sp>
      <p:sp>
        <p:nvSpPr>
          <p:cNvPr id="8" name="Rectangle 7">
            <a:extLst>
              <a:ext uri="{FF2B5EF4-FFF2-40B4-BE49-F238E27FC236}">
                <a16:creationId xmlns:a16="http://schemas.microsoft.com/office/drawing/2014/main" id="{BED24A4C-D642-B9FE-5CC7-37192CE5FA3E}"/>
              </a:ext>
            </a:extLst>
          </p:cNvPr>
          <p:cNvSpPr/>
          <p:nvPr/>
        </p:nvSpPr>
        <p:spPr>
          <a:xfrm>
            <a:off x="667657" y="3784967"/>
            <a:ext cx="10813144" cy="2593347"/>
          </a:xfrm>
          <a:prstGeom prst="rect">
            <a:avLst/>
          </a:prstGeom>
          <a:solidFill>
            <a:schemeClr val="bg1">
              <a:alpha val="6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1D28E35-CA70-6529-5DCA-E6524113ABBE}"/>
              </a:ext>
            </a:extLst>
          </p:cNvPr>
          <p:cNvSpPr txBox="1"/>
          <p:nvPr/>
        </p:nvSpPr>
        <p:spPr>
          <a:xfrm>
            <a:off x="1225549" y="2125521"/>
            <a:ext cx="9740901" cy="1938992"/>
          </a:xfrm>
          <a:prstGeom prst="rect">
            <a:avLst/>
          </a:prstGeom>
          <a:noFill/>
        </p:spPr>
        <p:txBody>
          <a:bodyPr wrap="square" rtlCol="0">
            <a:spAutoFit/>
          </a:bodyPr>
          <a:lstStyle/>
          <a:p>
            <a:r>
              <a:rPr lang="en-US" sz="2000" dirty="0">
                <a:solidFill>
                  <a:schemeClr val="accent4">
                    <a:lumMod val="20000"/>
                    <a:lumOff val="80000"/>
                  </a:schemeClr>
                </a:solidFill>
                <a:latin typeface="Montserrat" panose="00000500000000000000" pitchFamily="2" charset="0"/>
              </a:rPr>
              <a:t>The official industry term – </a:t>
            </a:r>
            <a:r>
              <a:rPr lang="en-US" sz="2000" b="1" dirty="0">
                <a:solidFill>
                  <a:schemeClr val="accent4">
                    <a:lumMod val="20000"/>
                    <a:lumOff val="80000"/>
                  </a:schemeClr>
                </a:solidFill>
                <a:latin typeface="Montserrat" panose="00000500000000000000" pitchFamily="2" charset="0"/>
              </a:rPr>
              <a:t>False Answer Supervision </a:t>
            </a:r>
            <a:r>
              <a:rPr lang="en-US" sz="2000" dirty="0">
                <a:solidFill>
                  <a:schemeClr val="accent4">
                    <a:lumMod val="20000"/>
                    <a:lumOff val="80000"/>
                  </a:schemeClr>
                </a:solidFill>
                <a:latin typeface="Montserrat" panose="00000500000000000000" pitchFamily="2" charset="0"/>
              </a:rPr>
              <a:t>(“</a:t>
            </a:r>
            <a:r>
              <a:rPr lang="en-US" sz="2000" b="1" dirty="0">
                <a:solidFill>
                  <a:schemeClr val="accent4">
                    <a:lumMod val="20000"/>
                    <a:lumOff val="80000"/>
                  </a:schemeClr>
                </a:solidFill>
                <a:latin typeface="Montserrat" panose="00000500000000000000" pitchFamily="2" charset="0"/>
              </a:rPr>
              <a:t>FAS</a:t>
            </a:r>
            <a:r>
              <a:rPr lang="en-US" sz="2000" dirty="0">
                <a:solidFill>
                  <a:schemeClr val="accent4">
                    <a:lumMod val="20000"/>
                    <a:lumOff val="80000"/>
                  </a:schemeClr>
                </a:solidFill>
                <a:latin typeface="Montserrat" panose="00000500000000000000" pitchFamily="2" charset="0"/>
              </a:rPr>
              <a:t>”)</a:t>
            </a:r>
          </a:p>
          <a:p>
            <a:endParaRPr lang="en-US" sz="2000" dirty="0">
              <a:solidFill>
                <a:schemeClr val="accent4">
                  <a:lumMod val="20000"/>
                  <a:lumOff val="80000"/>
                </a:schemeClr>
              </a:solidFill>
              <a:latin typeface="Montserrat" panose="00000500000000000000" pitchFamily="2" charset="0"/>
            </a:endParaRPr>
          </a:p>
          <a:p>
            <a:r>
              <a:rPr lang="en-US" sz="2000" b="1" dirty="0">
                <a:solidFill>
                  <a:schemeClr val="accent4">
                    <a:lumMod val="20000"/>
                    <a:lumOff val="80000"/>
                  </a:schemeClr>
                </a:solidFill>
                <a:latin typeface="Montserrat" panose="00000500000000000000" pitchFamily="2" charset="0"/>
              </a:rPr>
              <a:t>Definition</a:t>
            </a:r>
            <a:r>
              <a:rPr lang="en-US" sz="2000" dirty="0">
                <a:solidFill>
                  <a:schemeClr val="accent4">
                    <a:lumMod val="20000"/>
                    <a:lumOff val="80000"/>
                  </a:schemeClr>
                </a:solidFill>
                <a:latin typeface="Montserrat" panose="00000500000000000000" pitchFamily="2" charset="0"/>
              </a:rPr>
              <a:t>: FAS is a form of telecom fraud where wholesale VOIP carriers will divert the call, falsifying an answer, and playing a recording to the caller. </a:t>
            </a:r>
          </a:p>
          <a:p>
            <a:endParaRPr lang="en-US" sz="2000" dirty="0">
              <a:solidFill>
                <a:schemeClr val="accent4">
                  <a:lumMod val="20000"/>
                  <a:lumOff val="80000"/>
                </a:schemeClr>
              </a:solidFill>
              <a:latin typeface="Montserrat" panose="00000500000000000000" pitchFamily="2" charset="0"/>
            </a:endParaRPr>
          </a:p>
        </p:txBody>
      </p:sp>
      <p:pic>
        <p:nvPicPr>
          <p:cNvPr id="4" name="Picture 3" descr="A screenshot of a computer&#10;&#10;Description automatically generated">
            <a:extLst>
              <a:ext uri="{FF2B5EF4-FFF2-40B4-BE49-F238E27FC236}">
                <a16:creationId xmlns:a16="http://schemas.microsoft.com/office/drawing/2014/main" id="{3300A0E6-CF7C-9CF1-20D7-37AA7CDAAC01}"/>
              </a:ext>
            </a:extLst>
          </p:cNvPr>
          <p:cNvPicPr>
            <a:picLocks noChangeAspect="1"/>
          </p:cNvPicPr>
          <p:nvPr/>
        </p:nvPicPr>
        <p:blipFill>
          <a:blip r:embed="rId2">
            <a:extLst>
              <a:ext uri="{28A0092B-C50C-407E-A947-70E740481C1C}">
                <a14:useLocalDpi xmlns:a14="http://schemas.microsoft.com/office/drawing/2010/main" val="0"/>
              </a:ext>
            </a:extLst>
          </a:blip>
          <a:srcRect t="56317"/>
          <a:stretch/>
        </p:blipFill>
        <p:spPr>
          <a:xfrm>
            <a:off x="1005072" y="3756737"/>
            <a:ext cx="9815329" cy="2485591"/>
          </a:xfrm>
          <a:prstGeom prst="rect">
            <a:avLst/>
          </a:prstGeom>
        </p:spPr>
      </p:pic>
    </p:spTree>
    <p:extLst>
      <p:ext uri="{BB962C8B-B14F-4D97-AF65-F5344CB8AC3E}">
        <p14:creationId xmlns:p14="http://schemas.microsoft.com/office/powerpoint/2010/main" val="2080185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078F5-4B38-218F-F50C-5060F3BC7408}"/>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2BD25A99-8FBB-BE9D-8AEB-ED9676E97CBB}"/>
              </a:ext>
            </a:extLst>
          </p:cNvPr>
          <p:cNvGrpSpPr/>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A212FB1A-4D17-57A8-1B12-32191DB5527A}"/>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B1232E-4FD5-462F-978B-2D9CB3077360}"/>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50C371-2AE2-B46C-6F95-E6ABA6347245}"/>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33F43461-1478-08E7-D796-AF8D878D8938}"/>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Falsified Answered Calls</a:t>
            </a:r>
          </a:p>
        </p:txBody>
      </p:sp>
      <p:sp>
        <p:nvSpPr>
          <p:cNvPr id="8" name="Rectangle 7">
            <a:extLst>
              <a:ext uri="{FF2B5EF4-FFF2-40B4-BE49-F238E27FC236}">
                <a16:creationId xmlns:a16="http://schemas.microsoft.com/office/drawing/2014/main" id="{3A3A77FF-641F-AC22-A618-C422E8772665}"/>
              </a:ext>
            </a:extLst>
          </p:cNvPr>
          <p:cNvSpPr/>
          <p:nvPr/>
        </p:nvSpPr>
        <p:spPr>
          <a:xfrm>
            <a:off x="667657" y="3784967"/>
            <a:ext cx="10813144" cy="2593347"/>
          </a:xfrm>
          <a:prstGeom prst="rect">
            <a:avLst/>
          </a:prstGeom>
          <a:solidFill>
            <a:schemeClr val="bg1">
              <a:alpha val="6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9EC6EE-6973-7902-0762-A9D69A3188BC}"/>
              </a:ext>
            </a:extLst>
          </p:cNvPr>
          <p:cNvSpPr txBox="1"/>
          <p:nvPr/>
        </p:nvSpPr>
        <p:spPr>
          <a:xfrm>
            <a:off x="1225549" y="2125521"/>
            <a:ext cx="9740901" cy="1323439"/>
          </a:xfrm>
          <a:prstGeom prst="rect">
            <a:avLst/>
          </a:prstGeom>
          <a:noFill/>
        </p:spPr>
        <p:txBody>
          <a:bodyPr wrap="square" rtlCol="0">
            <a:spAutoFit/>
          </a:bodyPr>
          <a:lstStyle/>
          <a:p>
            <a:r>
              <a:rPr lang="en-US" sz="2000" dirty="0">
                <a:solidFill>
                  <a:schemeClr val="accent4">
                    <a:lumMod val="20000"/>
                    <a:lumOff val="80000"/>
                  </a:schemeClr>
                </a:solidFill>
                <a:latin typeface="Montserrat" panose="00000500000000000000" pitchFamily="2" charset="0"/>
              </a:rPr>
              <a:t>This means, wholesale VOIP carriers passing YOUR traffic are improperly routing your calls and DIVERTING your calls to these “black boxes” or “honeypots” and then  falsifying a human answer instead of routing the call to the consumer. </a:t>
            </a:r>
          </a:p>
        </p:txBody>
      </p:sp>
      <p:pic>
        <p:nvPicPr>
          <p:cNvPr id="4" name="Picture 3" descr="A screenshot of a computer&#10;&#10;Description automatically generated">
            <a:extLst>
              <a:ext uri="{FF2B5EF4-FFF2-40B4-BE49-F238E27FC236}">
                <a16:creationId xmlns:a16="http://schemas.microsoft.com/office/drawing/2014/main" id="{2BFD0B1C-9FDF-CAE8-55A1-013843E5C92A}"/>
              </a:ext>
            </a:extLst>
          </p:cNvPr>
          <p:cNvPicPr>
            <a:picLocks noChangeAspect="1"/>
          </p:cNvPicPr>
          <p:nvPr/>
        </p:nvPicPr>
        <p:blipFill>
          <a:blip r:embed="rId3">
            <a:extLst>
              <a:ext uri="{28A0092B-C50C-407E-A947-70E740481C1C}">
                <a14:useLocalDpi xmlns:a14="http://schemas.microsoft.com/office/drawing/2010/main" val="0"/>
              </a:ext>
            </a:extLst>
          </a:blip>
          <a:srcRect t="56317"/>
          <a:stretch/>
        </p:blipFill>
        <p:spPr>
          <a:xfrm>
            <a:off x="1005072" y="3756737"/>
            <a:ext cx="9815329" cy="2485591"/>
          </a:xfrm>
          <a:prstGeom prst="rect">
            <a:avLst/>
          </a:prstGeom>
        </p:spPr>
      </p:pic>
    </p:spTree>
    <p:extLst>
      <p:ext uri="{BB962C8B-B14F-4D97-AF65-F5344CB8AC3E}">
        <p14:creationId xmlns:p14="http://schemas.microsoft.com/office/powerpoint/2010/main" val="2623513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FD165-4AA5-82F9-14D0-820CA2CF6152}"/>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66FB6F36-C50F-4378-4B82-0E72A55E0C45}"/>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C665BF17-AAF6-4A87-7D8B-EF62167DB181}"/>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BBC7226-63DA-DE28-6ABC-6356AFD121A2}"/>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5A111EF-FEA7-6784-FC9F-A7E4E6423C29}"/>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0763DD6-D571-C30A-D44F-03E5260E15C4}"/>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Robocall Epidemic</a:t>
            </a:r>
          </a:p>
        </p:txBody>
      </p:sp>
      <p:sp>
        <p:nvSpPr>
          <p:cNvPr id="2" name="TextBox 1">
            <a:extLst>
              <a:ext uri="{FF2B5EF4-FFF2-40B4-BE49-F238E27FC236}">
                <a16:creationId xmlns:a16="http://schemas.microsoft.com/office/drawing/2014/main" id="{D9B67911-79F7-E173-AF67-F73F789FC40D}"/>
              </a:ext>
            </a:extLst>
          </p:cNvPr>
          <p:cNvSpPr txBox="1"/>
          <p:nvPr/>
        </p:nvSpPr>
        <p:spPr>
          <a:xfrm>
            <a:off x="1225549" y="2332119"/>
            <a:ext cx="9740901" cy="1400383"/>
          </a:xfrm>
          <a:prstGeom prst="rect">
            <a:avLst/>
          </a:prstGeom>
          <a:noFill/>
        </p:spPr>
        <p:txBody>
          <a:bodyPr wrap="square" rtlCol="0">
            <a:spAutoFit/>
          </a:bodyPr>
          <a:lstStyle/>
          <a:p>
            <a:endParaRPr lang="en-US" sz="500" b="1"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Despite all the work the FCC and terminating carriers have put in to stopping illegal robocalls:</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US consumers STILL receive 3 – 5 billion robocalls per month.</a:t>
            </a:r>
          </a:p>
        </p:txBody>
      </p:sp>
    </p:spTree>
    <p:extLst>
      <p:ext uri="{BB962C8B-B14F-4D97-AF65-F5344CB8AC3E}">
        <p14:creationId xmlns:p14="http://schemas.microsoft.com/office/powerpoint/2010/main" val="1454766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F7B88-7B83-0705-877D-34C008A0262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EF4D8C5-BB6D-9FD9-1E43-34A934838477}"/>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6D6577C3-A6F9-45F9-567D-0D5AE97A9C2F}"/>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BFAA3D-4A3B-BB8C-5311-3B3B86A5EA35}"/>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62E5BE-A4BF-05BF-A44B-4FC6384075CE}"/>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61DC5940-20CA-98E7-2B38-99E36D948B5B}"/>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Alternative to Call Blocking</a:t>
            </a:r>
          </a:p>
        </p:txBody>
      </p:sp>
      <p:sp>
        <p:nvSpPr>
          <p:cNvPr id="2" name="TextBox 1">
            <a:extLst>
              <a:ext uri="{FF2B5EF4-FFF2-40B4-BE49-F238E27FC236}">
                <a16:creationId xmlns:a16="http://schemas.microsoft.com/office/drawing/2014/main" id="{228BE2E2-D639-1E83-7595-D5CF4A944F61}"/>
              </a:ext>
            </a:extLst>
          </p:cNvPr>
          <p:cNvSpPr txBox="1"/>
          <p:nvPr/>
        </p:nvSpPr>
        <p:spPr>
          <a:xfrm>
            <a:off x="1225549" y="2125521"/>
            <a:ext cx="9740901" cy="4093428"/>
          </a:xfrm>
          <a:prstGeom prst="rect">
            <a:avLst/>
          </a:prstGeom>
          <a:noFill/>
        </p:spPr>
        <p:txBody>
          <a:bodyPr wrap="square" rtlCol="0">
            <a:spAutoFit/>
          </a:bodyPr>
          <a:lstStyle/>
          <a:p>
            <a:r>
              <a:rPr lang="en-US" sz="2000" dirty="0">
                <a:solidFill>
                  <a:schemeClr val="accent4">
                    <a:lumMod val="20000"/>
                    <a:lumOff val="80000"/>
                  </a:schemeClr>
                </a:solidFill>
                <a:latin typeface="Montserrat" panose="00000500000000000000" pitchFamily="2" charset="0"/>
              </a:rPr>
              <a:t>That way they can continue to charge for the call without having to pass the traffic downstream. </a:t>
            </a: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False Answer Supervision (FAS) is an </a:t>
            </a:r>
            <a:r>
              <a:rPr lang="en-US" sz="2000" b="1" dirty="0">
                <a:solidFill>
                  <a:schemeClr val="accent4">
                    <a:lumMod val="20000"/>
                    <a:lumOff val="80000"/>
                  </a:schemeClr>
                </a:solidFill>
                <a:latin typeface="Montserrat" panose="00000500000000000000" pitchFamily="2" charset="0"/>
              </a:rPr>
              <a:t>illegal form </a:t>
            </a:r>
            <a:r>
              <a:rPr lang="en-US" sz="2000" dirty="0">
                <a:solidFill>
                  <a:schemeClr val="accent4">
                    <a:lumMod val="20000"/>
                    <a:lumOff val="80000"/>
                  </a:schemeClr>
                </a:solidFill>
                <a:latin typeface="Montserrat" panose="00000500000000000000" pitchFamily="2" charset="0"/>
              </a:rPr>
              <a:t>of telecom fraud hurting businesses as calls are not reaching its intended destination making businesses believe the called number is a “bad” number. </a:t>
            </a: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3308753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7FAEC-4C07-C25B-572A-DDE8A8A89D3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2A063C8-E430-630C-BB61-66666CA84544}"/>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5AC473FD-B527-F1C3-A669-D447FE81FBA8}"/>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A683C79-36B6-6ADD-6E79-97A0B1367188}"/>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9F9C13-C945-0726-A990-7D78D95A1266}"/>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6622E895-40DB-62E7-6097-6CC34BE59B65}"/>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Alternative to Call Blocking</a:t>
            </a:r>
          </a:p>
        </p:txBody>
      </p:sp>
      <p:sp>
        <p:nvSpPr>
          <p:cNvPr id="2" name="TextBox 1">
            <a:extLst>
              <a:ext uri="{FF2B5EF4-FFF2-40B4-BE49-F238E27FC236}">
                <a16:creationId xmlns:a16="http://schemas.microsoft.com/office/drawing/2014/main" id="{6E86E521-F4FB-8B09-6BC7-74B05CC5995C}"/>
              </a:ext>
            </a:extLst>
          </p:cNvPr>
          <p:cNvSpPr txBox="1"/>
          <p:nvPr/>
        </p:nvSpPr>
        <p:spPr>
          <a:xfrm>
            <a:off x="1225549" y="2125521"/>
            <a:ext cx="9740901" cy="4247317"/>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accent4">
                    <a:lumMod val="20000"/>
                    <a:lumOff val="80000"/>
                  </a:schemeClr>
                </a:solidFill>
                <a:latin typeface="Montserrat" panose="00000500000000000000" pitchFamily="2" charset="0"/>
              </a:rPr>
              <a:t>Carriers using FAS today not just do it to increase billing, but they also do it to improperly route calls to avoid getting a C&amp;D from the FCC.</a:t>
            </a:r>
          </a:p>
          <a:p>
            <a:pPr marL="342900" indent="-342900">
              <a:buFont typeface="Arial" panose="020B0604020202020204" pitchFamily="34" charset="0"/>
              <a:buChar char="•"/>
            </a:pPr>
            <a:endParaRPr lang="en-US"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dirty="0">
                <a:solidFill>
                  <a:schemeClr val="accent4">
                    <a:lumMod val="20000"/>
                    <a:lumOff val="80000"/>
                  </a:schemeClr>
                </a:solidFill>
                <a:latin typeface="Montserrat" panose="00000500000000000000" pitchFamily="2" charset="0"/>
              </a:rPr>
              <a:t>Poor TN reputation increases the probability of FAS fraud. </a:t>
            </a:r>
          </a:p>
          <a:p>
            <a:pPr marL="342900" indent="-342900">
              <a:buFont typeface="Arial" panose="020B0604020202020204" pitchFamily="34" charset="0"/>
              <a:buChar char="•"/>
            </a:pPr>
            <a:endParaRPr lang="en-US"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dirty="0">
                <a:solidFill>
                  <a:schemeClr val="accent4">
                    <a:lumMod val="20000"/>
                    <a:lumOff val="80000"/>
                  </a:schemeClr>
                </a:solidFill>
                <a:latin typeface="Montserrat" panose="00000500000000000000" pitchFamily="2" charset="0"/>
              </a:rPr>
              <a:t>FAS can still happen if you’re clean off all major carriers but flagged by an app company like </a:t>
            </a:r>
            <a:r>
              <a:rPr lang="en-US" dirty="0" err="1">
                <a:solidFill>
                  <a:schemeClr val="accent4">
                    <a:lumMod val="20000"/>
                    <a:lumOff val="80000"/>
                  </a:schemeClr>
                </a:solidFill>
                <a:latin typeface="Montserrat" panose="00000500000000000000" pitchFamily="2" charset="0"/>
              </a:rPr>
              <a:t>Robokiller</a:t>
            </a:r>
            <a:r>
              <a:rPr lang="en-US" dirty="0">
                <a:solidFill>
                  <a:schemeClr val="accent4">
                    <a:lumMod val="20000"/>
                    <a:lumOff val="80000"/>
                  </a:schemeClr>
                </a:solidFill>
                <a:latin typeface="Montserrat" panose="00000500000000000000" pitchFamily="2" charset="0"/>
              </a:rPr>
              <a:t>.</a:t>
            </a:r>
          </a:p>
          <a:p>
            <a:pPr marL="342900" indent="-342900">
              <a:buFont typeface="Arial" panose="020B0604020202020204" pitchFamily="34" charset="0"/>
              <a:buChar char="•"/>
            </a:pPr>
            <a:endParaRPr lang="en-US"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dirty="0">
                <a:solidFill>
                  <a:schemeClr val="accent4">
                    <a:lumMod val="20000"/>
                    <a:lumOff val="80000"/>
                  </a:schemeClr>
                </a:solidFill>
                <a:latin typeface="Montserrat" panose="00000500000000000000" pitchFamily="2" charset="0"/>
              </a:rPr>
              <a:t>CCC can help you identify and eliminate FAS using our Caller ID Remediation engine.</a:t>
            </a:r>
          </a:p>
          <a:p>
            <a:endParaRPr lang="en-US"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dirty="0">
                <a:solidFill>
                  <a:schemeClr val="accent4">
                    <a:lumMod val="20000"/>
                    <a:lumOff val="80000"/>
                  </a:schemeClr>
                </a:solidFill>
                <a:latin typeface="Montserrat" panose="00000500000000000000" pitchFamily="2" charset="0"/>
              </a:rPr>
              <a:t>FAS is an alternative to call blocking that wholesale VOIP carriers are using to stay under the radar.</a:t>
            </a:r>
          </a:p>
          <a:p>
            <a:pPr marL="342900" indent="-342900">
              <a:buFont typeface="Arial" panose="020B0604020202020204" pitchFamily="34" charset="0"/>
              <a:buChar char="•"/>
            </a:pPr>
            <a:endParaRPr lang="en-US"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endParaRPr lang="en-US" dirty="0">
              <a:solidFill>
                <a:schemeClr val="accent4">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1476796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B4E11-5BF2-3F2D-3D44-54AA23DA95E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E753CAA2-A43A-9932-C492-16842E1A6B61}"/>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9314F55F-B5D8-AF9F-95BC-BA377A95A3D3}"/>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B1BBD7-18DA-B45A-5479-4BAA8911D060}"/>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51CC581-CCA6-D96A-57A7-BB3CBC9B849D}"/>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801CC17F-70E4-689D-7DF7-831B9DA00D0B}"/>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Identifying FAS</a:t>
            </a:r>
          </a:p>
        </p:txBody>
      </p:sp>
      <p:sp>
        <p:nvSpPr>
          <p:cNvPr id="2" name="TextBox 1">
            <a:extLst>
              <a:ext uri="{FF2B5EF4-FFF2-40B4-BE49-F238E27FC236}">
                <a16:creationId xmlns:a16="http://schemas.microsoft.com/office/drawing/2014/main" id="{34BDBB18-E347-F57E-B4A7-4421AB977BB8}"/>
              </a:ext>
            </a:extLst>
          </p:cNvPr>
          <p:cNvSpPr txBox="1"/>
          <p:nvPr/>
        </p:nvSpPr>
        <p:spPr>
          <a:xfrm>
            <a:off x="1225549" y="2125521"/>
            <a:ext cx="9740901" cy="3785652"/>
          </a:xfrm>
          <a:prstGeom prst="rect">
            <a:avLst/>
          </a:prstGeom>
          <a:noFill/>
        </p:spPr>
        <p:txBody>
          <a:bodyPr wrap="square" rtlCol="0">
            <a:spAutoFit/>
          </a:bodyPr>
          <a:lstStyle/>
          <a:p>
            <a:r>
              <a:rPr lang="en-US" sz="2000" dirty="0">
                <a:solidFill>
                  <a:schemeClr val="accent4">
                    <a:lumMod val="20000"/>
                    <a:lumOff val="80000"/>
                  </a:schemeClr>
                </a:solidFill>
                <a:latin typeface="Montserrat" panose="00000500000000000000" pitchFamily="2" charset="0"/>
              </a:rPr>
              <a:t>FAS Identification at the carrier level can be remarkably challenging due to the dialers and carriers being unwilling to provide the necessary data to identify FAS.</a:t>
            </a:r>
          </a:p>
          <a:p>
            <a:endParaRPr lang="en-US" sz="2000"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However, If your carrier can successfully produce </a:t>
            </a:r>
            <a:r>
              <a:rPr lang="en-US" sz="2000" b="1" dirty="0">
                <a:solidFill>
                  <a:schemeClr val="accent4">
                    <a:lumMod val="20000"/>
                    <a:lumOff val="80000"/>
                  </a:schemeClr>
                </a:solidFill>
                <a:latin typeface="Montserrat" panose="00000500000000000000" pitchFamily="2" charset="0"/>
              </a:rPr>
              <a:t>ALL</a:t>
            </a:r>
            <a:r>
              <a:rPr lang="en-US" sz="2000" dirty="0">
                <a:solidFill>
                  <a:schemeClr val="accent4">
                    <a:lumMod val="20000"/>
                    <a:lumOff val="80000"/>
                  </a:schemeClr>
                </a:solidFill>
                <a:latin typeface="Montserrat" panose="00000500000000000000" pitchFamily="2" charset="0"/>
              </a:rPr>
              <a:t> the following data points, you can investigate FAS: </a:t>
            </a:r>
          </a:p>
          <a:p>
            <a:endParaRPr lang="en-US" sz="2000"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SIP Code, Terminating Media IP, Calling TN, Call(ed) TN, Call Duration. </a:t>
            </a:r>
          </a:p>
          <a:p>
            <a:endParaRPr lang="en-US" sz="2000"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But carriers are not always willing to cooperate and provide this data. If you’re lucky, they will give you SIP codes, but many dialers won’t even produce this data….</a:t>
            </a:r>
          </a:p>
        </p:txBody>
      </p:sp>
    </p:spTree>
    <p:extLst>
      <p:ext uri="{BB962C8B-B14F-4D97-AF65-F5344CB8AC3E}">
        <p14:creationId xmlns:p14="http://schemas.microsoft.com/office/powerpoint/2010/main" val="2559061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E06B7-004C-F6DE-5C4D-F9AA1618492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6ABAE7C-FDDF-87C9-00E9-044A56A47E59}"/>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7CFE6E74-AB32-7381-EBBE-9C4E4573AD0A}"/>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295ABE9-E23C-BC8B-BC88-AAAC259E66EB}"/>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CC85C7F-6975-15C6-8E8F-08C9035067E7}"/>
              </a:ext>
            </a:extLst>
          </p:cNvPr>
          <p:cNvSpPr txBox="1"/>
          <p:nvPr/>
        </p:nvSpPr>
        <p:spPr>
          <a:xfrm>
            <a:off x="0" y="2844224"/>
            <a:ext cx="12192000" cy="1015663"/>
          </a:xfrm>
          <a:prstGeom prst="rect">
            <a:avLst/>
          </a:prstGeom>
          <a:noFill/>
        </p:spPr>
        <p:txBody>
          <a:bodyPr wrap="square" rtlCol="0">
            <a:spAutoFit/>
          </a:bodyPr>
          <a:lstStyle/>
          <a:p>
            <a:pPr algn="ctr"/>
            <a:r>
              <a:rPr lang="en-US" sz="4000" b="1" dirty="0">
                <a:solidFill>
                  <a:schemeClr val="bg1"/>
                </a:solidFill>
                <a:latin typeface="Montserrat" panose="00000500000000000000" pitchFamily="2" charset="0"/>
              </a:rPr>
              <a:t>Call Labeling</a:t>
            </a:r>
          </a:p>
          <a:p>
            <a:pPr algn="ctr"/>
            <a:r>
              <a:rPr lang="en-US" sz="2000" b="1" dirty="0">
                <a:solidFill>
                  <a:schemeClr val="accent4">
                    <a:lumMod val="20000"/>
                    <a:lumOff val="80000"/>
                  </a:schemeClr>
                </a:solidFill>
                <a:latin typeface="Montserrat" panose="00000500000000000000" pitchFamily="2" charset="0"/>
              </a:rPr>
              <a:t>Otherwise Known As “Spam” Labeling</a:t>
            </a:r>
          </a:p>
        </p:txBody>
      </p:sp>
    </p:spTree>
    <p:extLst>
      <p:ext uri="{BB962C8B-B14F-4D97-AF65-F5344CB8AC3E}">
        <p14:creationId xmlns:p14="http://schemas.microsoft.com/office/powerpoint/2010/main" val="1517718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DB749-76AD-F9E5-9FCE-4377C8173FD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B938FAD-F26B-4BFE-2161-267D0C1585F6}"/>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5E2CAAE6-A545-D0BE-E9F1-14B5D8E0A530}"/>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90791EA-6A01-B4A4-F749-9D165259779E}"/>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606F1A-5E3B-0368-77F6-18EDE4EB4A50}"/>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2266DC95-7812-5F53-FC2C-2787D6E9FFA1}"/>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Call Labeling</a:t>
            </a:r>
          </a:p>
        </p:txBody>
      </p:sp>
      <p:sp>
        <p:nvSpPr>
          <p:cNvPr id="2" name="TextBox 1">
            <a:extLst>
              <a:ext uri="{FF2B5EF4-FFF2-40B4-BE49-F238E27FC236}">
                <a16:creationId xmlns:a16="http://schemas.microsoft.com/office/drawing/2014/main" id="{553C3A45-F139-ACE6-9A37-C0938E1B22BE}"/>
              </a:ext>
            </a:extLst>
          </p:cNvPr>
          <p:cNvSpPr txBox="1"/>
          <p:nvPr/>
        </p:nvSpPr>
        <p:spPr>
          <a:xfrm>
            <a:off x="1225549" y="2215914"/>
            <a:ext cx="9740901" cy="4170372"/>
          </a:xfrm>
          <a:prstGeom prst="rect">
            <a:avLst/>
          </a:prstGeom>
          <a:noFill/>
        </p:spPr>
        <p:txBody>
          <a:bodyPr wrap="square" rtlCol="0">
            <a:spAutoFit/>
          </a:bodyPr>
          <a:lstStyle/>
          <a:p>
            <a:endParaRPr lang="en-US" sz="500" b="1"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Conversely to Call Blocking, Call Labeling is a tool used by terminating service providers to identify calls as potentially unwanted or illegal. </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The goal of call labeling is to help protect consumers from telecom scams. </a:t>
            </a: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The major issue is that legitimate enterprises are also being labeled as spam without a reliable way to remediate their improperly flagged numbers. </a:t>
            </a:r>
          </a:p>
          <a:p>
            <a:endParaRPr lang="en-US" sz="2000"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How often are legitimate enterprise TNs negatively categorized?</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161907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A0641-FD9D-7ED5-E770-328800CBC2F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64FF2D7-9AE4-7BF7-A348-43B7F010AA9F}"/>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BE8C0005-6F03-56BA-00F3-981B30D2E0F1}"/>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2AE733-E15C-E38D-AE04-79F6767499F5}"/>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692ED9-0799-E721-5BE0-4574CF0C7A34}"/>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B633011D-1D21-E517-E122-3E0D6D3D3D7D}"/>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YoY Call Labeling Trends</a:t>
            </a:r>
          </a:p>
        </p:txBody>
      </p:sp>
      <p:graphicFrame>
        <p:nvGraphicFramePr>
          <p:cNvPr id="4" name="Table 3">
            <a:extLst>
              <a:ext uri="{FF2B5EF4-FFF2-40B4-BE49-F238E27FC236}">
                <a16:creationId xmlns:a16="http://schemas.microsoft.com/office/drawing/2014/main" id="{AF0DD695-2888-496D-ABC0-82059D1F4742}"/>
              </a:ext>
            </a:extLst>
          </p:cNvPr>
          <p:cNvGraphicFramePr>
            <a:graphicFrameLocks noGrp="1"/>
          </p:cNvGraphicFramePr>
          <p:nvPr>
            <p:extLst>
              <p:ext uri="{D42A27DB-BD31-4B8C-83A1-F6EECF244321}">
                <p14:modId xmlns:p14="http://schemas.microsoft.com/office/powerpoint/2010/main" val="3769038420"/>
              </p:ext>
            </p:extLst>
          </p:nvPr>
        </p:nvGraphicFramePr>
        <p:xfrm>
          <a:off x="1203778" y="2230565"/>
          <a:ext cx="9856108" cy="1604835"/>
        </p:xfrm>
        <a:graphic>
          <a:graphicData uri="http://schemas.openxmlformats.org/drawingml/2006/table">
            <a:tbl>
              <a:tblPr firstRow="1" bandRow="1">
                <a:tableStyleId>{7DF18680-E054-41AD-8BC1-D1AEF772440D}</a:tableStyleId>
              </a:tblPr>
              <a:tblGrid>
                <a:gridCol w="2464027">
                  <a:extLst>
                    <a:ext uri="{9D8B030D-6E8A-4147-A177-3AD203B41FA5}">
                      <a16:colId xmlns:a16="http://schemas.microsoft.com/office/drawing/2014/main" val="3693402377"/>
                    </a:ext>
                  </a:extLst>
                </a:gridCol>
                <a:gridCol w="2464027">
                  <a:extLst>
                    <a:ext uri="{9D8B030D-6E8A-4147-A177-3AD203B41FA5}">
                      <a16:colId xmlns:a16="http://schemas.microsoft.com/office/drawing/2014/main" val="1047321875"/>
                    </a:ext>
                  </a:extLst>
                </a:gridCol>
                <a:gridCol w="2464027">
                  <a:extLst>
                    <a:ext uri="{9D8B030D-6E8A-4147-A177-3AD203B41FA5}">
                      <a16:colId xmlns:a16="http://schemas.microsoft.com/office/drawing/2014/main" val="2295058436"/>
                    </a:ext>
                  </a:extLst>
                </a:gridCol>
                <a:gridCol w="2464027">
                  <a:extLst>
                    <a:ext uri="{9D8B030D-6E8A-4147-A177-3AD203B41FA5}">
                      <a16:colId xmlns:a16="http://schemas.microsoft.com/office/drawing/2014/main" val="2780311956"/>
                    </a:ext>
                  </a:extLst>
                </a:gridCol>
              </a:tblGrid>
              <a:tr h="595133">
                <a:tc>
                  <a:txBody>
                    <a:bodyPr/>
                    <a:lstStyle/>
                    <a:p>
                      <a:pPr algn="ctr">
                        <a:lnSpc>
                          <a:spcPct val="150000"/>
                        </a:lnSpc>
                      </a:pPr>
                      <a:r>
                        <a:rPr lang="en-US" dirty="0"/>
                        <a:t>Carrier</a:t>
                      </a:r>
                    </a:p>
                  </a:txBody>
                  <a:tcPr>
                    <a:gradFill>
                      <a:gsLst>
                        <a:gs pos="100000">
                          <a:srgbClr val="218CB5"/>
                        </a:gs>
                        <a:gs pos="0">
                          <a:srgbClr val="0061AE"/>
                        </a:gs>
                      </a:gsLst>
                      <a:lin ang="7800000" scaled="0"/>
                    </a:gradFill>
                  </a:tcPr>
                </a:tc>
                <a:tc>
                  <a:txBody>
                    <a:bodyPr/>
                    <a:lstStyle/>
                    <a:p>
                      <a:pPr algn="ctr">
                        <a:lnSpc>
                          <a:spcPct val="150000"/>
                        </a:lnSpc>
                      </a:pPr>
                      <a:r>
                        <a:rPr lang="en-US" dirty="0"/>
                        <a:t>2023</a:t>
                      </a:r>
                    </a:p>
                  </a:txBody>
                  <a:tcPr>
                    <a:gradFill>
                      <a:gsLst>
                        <a:gs pos="100000">
                          <a:srgbClr val="0061AE"/>
                        </a:gs>
                        <a:gs pos="0">
                          <a:srgbClr val="218CB5"/>
                        </a:gs>
                      </a:gsLst>
                      <a:lin ang="7800000" scaled="0"/>
                    </a:gradFill>
                  </a:tcPr>
                </a:tc>
                <a:tc>
                  <a:txBody>
                    <a:bodyPr/>
                    <a:lstStyle/>
                    <a:p>
                      <a:pPr algn="ctr">
                        <a:lnSpc>
                          <a:spcPct val="150000"/>
                        </a:lnSpc>
                      </a:pPr>
                      <a:r>
                        <a:rPr lang="en-US" dirty="0"/>
                        <a:t>2024</a:t>
                      </a:r>
                    </a:p>
                  </a:txBody>
                  <a:tcPr>
                    <a:gradFill>
                      <a:gsLst>
                        <a:gs pos="100000">
                          <a:srgbClr val="218CB5"/>
                        </a:gs>
                        <a:gs pos="0">
                          <a:srgbClr val="0061AE"/>
                        </a:gs>
                      </a:gsLst>
                      <a:lin ang="7800000" scaled="0"/>
                    </a:gradFill>
                  </a:tcPr>
                </a:tc>
                <a:tc>
                  <a:txBody>
                    <a:bodyPr/>
                    <a:lstStyle/>
                    <a:p>
                      <a:pPr algn="ctr">
                        <a:lnSpc>
                          <a:spcPct val="150000"/>
                        </a:lnSpc>
                      </a:pPr>
                      <a:r>
                        <a:rPr lang="en-US" dirty="0"/>
                        <a:t>2025 (YTD)</a:t>
                      </a:r>
                    </a:p>
                  </a:txBody>
                  <a:tcPr>
                    <a:gradFill>
                      <a:gsLst>
                        <a:gs pos="100000">
                          <a:srgbClr val="0061AE"/>
                        </a:gs>
                        <a:gs pos="0">
                          <a:srgbClr val="218CB5"/>
                        </a:gs>
                      </a:gsLst>
                      <a:lin ang="7800000" scaled="0"/>
                    </a:gradFill>
                  </a:tcPr>
                </a:tc>
                <a:extLst>
                  <a:ext uri="{0D108BD9-81ED-4DB2-BD59-A6C34878D82A}">
                    <a16:rowId xmlns:a16="http://schemas.microsoft.com/office/drawing/2014/main" val="2114711884"/>
                  </a:ext>
                </a:extLst>
              </a:tr>
              <a:tr h="514402">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TNs Scanned</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89,145</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47,566</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201,077</a:t>
                      </a:r>
                    </a:p>
                  </a:txBody>
                  <a:tcPr>
                    <a:solidFill>
                      <a:schemeClr val="bg1">
                        <a:alpha val="10000"/>
                      </a:schemeClr>
                    </a:solidFill>
                  </a:tcPr>
                </a:tc>
                <a:extLst>
                  <a:ext uri="{0D108BD9-81ED-4DB2-BD59-A6C34878D82A}">
                    <a16:rowId xmlns:a16="http://schemas.microsoft.com/office/drawing/2014/main" val="3235544689"/>
                  </a:ext>
                </a:extLst>
              </a:tr>
              <a:tr h="4953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Verizon Flag %</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7.67%</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19.85%</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35.49%</a:t>
                      </a:r>
                    </a:p>
                  </a:txBody>
                  <a:tcPr>
                    <a:noFill/>
                  </a:tcPr>
                </a:tc>
                <a:extLst>
                  <a:ext uri="{0D108BD9-81ED-4DB2-BD59-A6C34878D82A}">
                    <a16:rowId xmlns:a16="http://schemas.microsoft.com/office/drawing/2014/main" val="2445287068"/>
                  </a:ext>
                </a:extLst>
              </a:tr>
            </a:tbl>
          </a:graphicData>
        </a:graphic>
      </p:graphicFrame>
    </p:spTree>
    <p:extLst>
      <p:ext uri="{BB962C8B-B14F-4D97-AF65-F5344CB8AC3E}">
        <p14:creationId xmlns:p14="http://schemas.microsoft.com/office/powerpoint/2010/main" val="1540730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16183-9245-8C3C-F757-963859AB1D0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1C73A77-777D-80F0-0B16-2C67809AFB67}"/>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7073C6C5-ED6D-9B95-02C9-148EE2C7DEC4}"/>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FBDFF3-32D3-B982-E3FB-0120DD15B494}"/>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7C10AD-4A37-4855-2505-B6B6FD46A793}"/>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222F361D-0FC8-B022-E573-2B56E074E3CB}"/>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YoY Call Labeling Trends</a:t>
            </a:r>
          </a:p>
        </p:txBody>
      </p:sp>
      <p:graphicFrame>
        <p:nvGraphicFramePr>
          <p:cNvPr id="4" name="Table 3">
            <a:extLst>
              <a:ext uri="{FF2B5EF4-FFF2-40B4-BE49-F238E27FC236}">
                <a16:creationId xmlns:a16="http://schemas.microsoft.com/office/drawing/2014/main" id="{6862475D-F00F-A2F8-9CE3-65D30A94FB6E}"/>
              </a:ext>
            </a:extLst>
          </p:cNvPr>
          <p:cNvGraphicFramePr>
            <a:graphicFrameLocks noGrp="1"/>
          </p:cNvGraphicFramePr>
          <p:nvPr>
            <p:extLst>
              <p:ext uri="{D42A27DB-BD31-4B8C-83A1-F6EECF244321}">
                <p14:modId xmlns:p14="http://schemas.microsoft.com/office/powerpoint/2010/main" val="2561943133"/>
              </p:ext>
            </p:extLst>
          </p:nvPr>
        </p:nvGraphicFramePr>
        <p:xfrm>
          <a:off x="1203778" y="2230565"/>
          <a:ext cx="9856108" cy="2062035"/>
        </p:xfrm>
        <a:graphic>
          <a:graphicData uri="http://schemas.openxmlformats.org/drawingml/2006/table">
            <a:tbl>
              <a:tblPr firstRow="1" bandRow="1">
                <a:tableStyleId>{7DF18680-E054-41AD-8BC1-D1AEF772440D}</a:tableStyleId>
              </a:tblPr>
              <a:tblGrid>
                <a:gridCol w="2464027">
                  <a:extLst>
                    <a:ext uri="{9D8B030D-6E8A-4147-A177-3AD203B41FA5}">
                      <a16:colId xmlns:a16="http://schemas.microsoft.com/office/drawing/2014/main" val="3693402377"/>
                    </a:ext>
                  </a:extLst>
                </a:gridCol>
                <a:gridCol w="2464027">
                  <a:extLst>
                    <a:ext uri="{9D8B030D-6E8A-4147-A177-3AD203B41FA5}">
                      <a16:colId xmlns:a16="http://schemas.microsoft.com/office/drawing/2014/main" val="1047321875"/>
                    </a:ext>
                  </a:extLst>
                </a:gridCol>
                <a:gridCol w="2464027">
                  <a:extLst>
                    <a:ext uri="{9D8B030D-6E8A-4147-A177-3AD203B41FA5}">
                      <a16:colId xmlns:a16="http://schemas.microsoft.com/office/drawing/2014/main" val="2295058436"/>
                    </a:ext>
                  </a:extLst>
                </a:gridCol>
                <a:gridCol w="2464027">
                  <a:extLst>
                    <a:ext uri="{9D8B030D-6E8A-4147-A177-3AD203B41FA5}">
                      <a16:colId xmlns:a16="http://schemas.microsoft.com/office/drawing/2014/main" val="2780311956"/>
                    </a:ext>
                  </a:extLst>
                </a:gridCol>
              </a:tblGrid>
              <a:tr h="595133">
                <a:tc>
                  <a:txBody>
                    <a:bodyPr/>
                    <a:lstStyle/>
                    <a:p>
                      <a:pPr algn="ctr">
                        <a:lnSpc>
                          <a:spcPct val="150000"/>
                        </a:lnSpc>
                      </a:pPr>
                      <a:r>
                        <a:rPr lang="en-US" dirty="0"/>
                        <a:t>Carrier</a:t>
                      </a:r>
                    </a:p>
                  </a:txBody>
                  <a:tcPr>
                    <a:gradFill>
                      <a:gsLst>
                        <a:gs pos="100000">
                          <a:srgbClr val="218CB5"/>
                        </a:gs>
                        <a:gs pos="0">
                          <a:srgbClr val="0061AE"/>
                        </a:gs>
                      </a:gsLst>
                      <a:lin ang="7800000" scaled="0"/>
                    </a:gradFill>
                  </a:tcPr>
                </a:tc>
                <a:tc>
                  <a:txBody>
                    <a:bodyPr/>
                    <a:lstStyle/>
                    <a:p>
                      <a:pPr algn="ctr">
                        <a:lnSpc>
                          <a:spcPct val="150000"/>
                        </a:lnSpc>
                      </a:pPr>
                      <a:r>
                        <a:rPr lang="en-US" dirty="0"/>
                        <a:t>2023</a:t>
                      </a:r>
                    </a:p>
                  </a:txBody>
                  <a:tcPr>
                    <a:gradFill>
                      <a:gsLst>
                        <a:gs pos="100000">
                          <a:srgbClr val="0061AE"/>
                        </a:gs>
                        <a:gs pos="0">
                          <a:srgbClr val="218CB5"/>
                        </a:gs>
                      </a:gsLst>
                      <a:lin ang="7800000" scaled="0"/>
                    </a:gradFill>
                  </a:tcPr>
                </a:tc>
                <a:tc>
                  <a:txBody>
                    <a:bodyPr/>
                    <a:lstStyle/>
                    <a:p>
                      <a:pPr algn="ctr">
                        <a:lnSpc>
                          <a:spcPct val="150000"/>
                        </a:lnSpc>
                      </a:pPr>
                      <a:r>
                        <a:rPr lang="en-US" dirty="0"/>
                        <a:t>2024</a:t>
                      </a:r>
                    </a:p>
                  </a:txBody>
                  <a:tcPr>
                    <a:gradFill>
                      <a:gsLst>
                        <a:gs pos="100000">
                          <a:srgbClr val="218CB5"/>
                        </a:gs>
                        <a:gs pos="0">
                          <a:srgbClr val="0061AE"/>
                        </a:gs>
                      </a:gsLst>
                      <a:lin ang="7800000" scaled="0"/>
                    </a:gradFill>
                  </a:tcPr>
                </a:tc>
                <a:tc>
                  <a:txBody>
                    <a:bodyPr/>
                    <a:lstStyle/>
                    <a:p>
                      <a:pPr algn="ctr">
                        <a:lnSpc>
                          <a:spcPct val="150000"/>
                        </a:lnSpc>
                      </a:pPr>
                      <a:r>
                        <a:rPr lang="en-US" dirty="0"/>
                        <a:t>2025 (YTD)</a:t>
                      </a:r>
                    </a:p>
                  </a:txBody>
                  <a:tcPr>
                    <a:gradFill>
                      <a:gsLst>
                        <a:gs pos="100000">
                          <a:srgbClr val="0061AE"/>
                        </a:gs>
                        <a:gs pos="0">
                          <a:srgbClr val="218CB5"/>
                        </a:gs>
                      </a:gsLst>
                      <a:lin ang="7800000" scaled="0"/>
                    </a:gradFill>
                  </a:tcPr>
                </a:tc>
                <a:extLst>
                  <a:ext uri="{0D108BD9-81ED-4DB2-BD59-A6C34878D82A}">
                    <a16:rowId xmlns:a16="http://schemas.microsoft.com/office/drawing/2014/main" val="2114711884"/>
                  </a:ext>
                </a:extLst>
              </a:tr>
              <a:tr h="514402">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TNs Scanned</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89,145</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47,566</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201,077</a:t>
                      </a:r>
                    </a:p>
                  </a:txBody>
                  <a:tcPr>
                    <a:solidFill>
                      <a:schemeClr val="bg1">
                        <a:alpha val="10000"/>
                      </a:schemeClr>
                    </a:solidFill>
                  </a:tcPr>
                </a:tc>
                <a:extLst>
                  <a:ext uri="{0D108BD9-81ED-4DB2-BD59-A6C34878D82A}">
                    <a16:rowId xmlns:a16="http://schemas.microsoft.com/office/drawing/2014/main" val="3235544689"/>
                  </a:ext>
                </a:extLst>
              </a:tr>
              <a:tr h="4953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Verizon Flag %</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7.67%</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19.85%</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35.49%</a:t>
                      </a:r>
                    </a:p>
                  </a:txBody>
                  <a:tcPr>
                    <a:noFill/>
                  </a:tcPr>
                </a:tc>
                <a:extLst>
                  <a:ext uri="{0D108BD9-81ED-4DB2-BD59-A6C34878D82A}">
                    <a16:rowId xmlns:a16="http://schemas.microsoft.com/office/drawing/2014/main" val="2445287068"/>
                  </a:ext>
                </a:extLst>
              </a:tr>
              <a:tr h="4572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ATT Flag %</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12.80%</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11.28%</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28.65%</a:t>
                      </a:r>
                    </a:p>
                  </a:txBody>
                  <a:tcPr>
                    <a:solidFill>
                      <a:schemeClr val="bg1">
                        <a:alpha val="10000"/>
                      </a:schemeClr>
                    </a:solidFill>
                  </a:tcPr>
                </a:tc>
                <a:extLst>
                  <a:ext uri="{0D108BD9-81ED-4DB2-BD59-A6C34878D82A}">
                    <a16:rowId xmlns:a16="http://schemas.microsoft.com/office/drawing/2014/main" val="3628579668"/>
                  </a:ext>
                </a:extLst>
              </a:tr>
            </a:tbl>
          </a:graphicData>
        </a:graphic>
      </p:graphicFrame>
    </p:spTree>
    <p:extLst>
      <p:ext uri="{BB962C8B-B14F-4D97-AF65-F5344CB8AC3E}">
        <p14:creationId xmlns:p14="http://schemas.microsoft.com/office/powerpoint/2010/main" val="2527893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D4246-74EE-A75A-D9D0-B45A448C76B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C76E951-3F3B-A853-62F3-47454EEFE002}"/>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1E2C1301-8FE8-51CC-8974-3D4825FD6809}"/>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454376-94AA-F043-9372-56FBF0841A2F}"/>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FBCC395-8DD2-B526-416C-334BC95374A5}"/>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7CC199C5-8846-B04F-BC8A-22E0AECB31A7}"/>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YoY Call Labeling Trends</a:t>
            </a:r>
          </a:p>
        </p:txBody>
      </p:sp>
      <p:graphicFrame>
        <p:nvGraphicFramePr>
          <p:cNvPr id="4" name="Table 3">
            <a:extLst>
              <a:ext uri="{FF2B5EF4-FFF2-40B4-BE49-F238E27FC236}">
                <a16:creationId xmlns:a16="http://schemas.microsoft.com/office/drawing/2014/main" id="{A31101E9-2299-A669-56D4-0224E76FA9C9}"/>
              </a:ext>
            </a:extLst>
          </p:cNvPr>
          <p:cNvGraphicFramePr>
            <a:graphicFrameLocks noGrp="1"/>
          </p:cNvGraphicFramePr>
          <p:nvPr>
            <p:extLst>
              <p:ext uri="{D42A27DB-BD31-4B8C-83A1-F6EECF244321}">
                <p14:modId xmlns:p14="http://schemas.microsoft.com/office/powerpoint/2010/main" val="94881783"/>
              </p:ext>
            </p:extLst>
          </p:nvPr>
        </p:nvGraphicFramePr>
        <p:xfrm>
          <a:off x="1203778" y="2230565"/>
          <a:ext cx="9856108" cy="2519235"/>
        </p:xfrm>
        <a:graphic>
          <a:graphicData uri="http://schemas.openxmlformats.org/drawingml/2006/table">
            <a:tbl>
              <a:tblPr firstRow="1" bandRow="1">
                <a:tableStyleId>{7DF18680-E054-41AD-8BC1-D1AEF772440D}</a:tableStyleId>
              </a:tblPr>
              <a:tblGrid>
                <a:gridCol w="2464027">
                  <a:extLst>
                    <a:ext uri="{9D8B030D-6E8A-4147-A177-3AD203B41FA5}">
                      <a16:colId xmlns:a16="http://schemas.microsoft.com/office/drawing/2014/main" val="3693402377"/>
                    </a:ext>
                  </a:extLst>
                </a:gridCol>
                <a:gridCol w="2464027">
                  <a:extLst>
                    <a:ext uri="{9D8B030D-6E8A-4147-A177-3AD203B41FA5}">
                      <a16:colId xmlns:a16="http://schemas.microsoft.com/office/drawing/2014/main" val="1047321875"/>
                    </a:ext>
                  </a:extLst>
                </a:gridCol>
                <a:gridCol w="2464027">
                  <a:extLst>
                    <a:ext uri="{9D8B030D-6E8A-4147-A177-3AD203B41FA5}">
                      <a16:colId xmlns:a16="http://schemas.microsoft.com/office/drawing/2014/main" val="2295058436"/>
                    </a:ext>
                  </a:extLst>
                </a:gridCol>
                <a:gridCol w="2464027">
                  <a:extLst>
                    <a:ext uri="{9D8B030D-6E8A-4147-A177-3AD203B41FA5}">
                      <a16:colId xmlns:a16="http://schemas.microsoft.com/office/drawing/2014/main" val="2780311956"/>
                    </a:ext>
                  </a:extLst>
                </a:gridCol>
              </a:tblGrid>
              <a:tr h="595133">
                <a:tc>
                  <a:txBody>
                    <a:bodyPr/>
                    <a:lstStyle/>
                    <a:p>
                      <a:pPr algn="ctr">
                        <a:lnSpc>
                          <a:spcPct val="150000"/>
                        </a:lnSpc>
                      </a:pPr>
                      <a:r>
                        <a:rPr lang="en-US" dirty="0"/>
                        <a:t>Carrier</a:t>
                      </a:r>
                    </a:p>
                  </a:txBody>
                  <a:tcPr>
                    <a:gradFill>
                      <a:gsLst>
                        <a:gs pos="100000">
                          <a:srgbClr val="218CB5"/>
                        </a:gs>
                        <a:gs pos="0">
                          <a:srgbClr val="0061AE"/>
                        </a:gs>
                      </a:gsLst>
                      <a:lin ang="7800000" scaled="0"/>
                    </a:gradFill>
                  </a:tcPr>
                </a:tc>
                <a:tc>
                  <a:txBody>
                    <a:bodyPr/>
                    <a:lstStyle/>
                    <a:p>
                      <a:pPr algn="ctr">
                        <a:lnSpc>
                          <a:spcPct val="150000"/>
                        </a:lnSpc>
                      </a:pPr>
                      <a:r>
                        <a:rPr lang="en-US" dirty="0"/>
                        <a:t>2023</a:t>
                      </a:r>
                    </a:p>
                  </a:txBody>
                  <a:tcPr>
                    <a:gradFill>
                      <a:gsLst>
                        <a:gs pos="100000">
                          <a:srgbClr val="0061AE"/>
                        </a:gs>
                        <a:gs pos="0">
                          <a:srgbClr val="218CB5"/>
                        </a:gs>
                      </a:gsLst>
                      <a:lin ang="7800000" scaled="0"/>
                    </a:gradFill>
                  </a:tcPr>
                </a:tc>
                <a:tc>
                  <a:txBody>
                    <a:bodyPr/>
                    <a:lstStyle/>
                    <a:p>
                      <a:pPr algn="ctr">
                        <a:lnSpc>
                          <a:spcPct val="150000"/>
                        </a:lnSpc>
                      </a:pPr>
                      <a:r>
                        <a:rPr lang="en-US" dirty="0"/>
                        <a:t>2024</a:t>
                      </a:r>
                    </a:p>
                  </a:txBody>
                  <a:tcPr>
                    <a:gradFill>
                      <a:gsLst>
                        <a:gs pos="100000">
                          <a:srgbClr val="218CB5"/>
                        </a:gs>
                        <a:gs pos="0">
                          <a:srgbClr val="0061AE"/>
                        </a:gs>
                      </a:gsLst>
                      <a:lin ang="7800000" scaled="0"/>
                    </a:gradFill>
                  </a:tcPr>
                </a:tc>
                <a:tc>
                  <a:txBody>
                    <a:bodyPr/>
                    <a:lstStyle/>
                    <a:p>
                      <a:pPr algn="ctr">
                        <a:lnSpc>
                          <a:spcPct val="150000"/>
                        </a:lnSpc>
                      </a:pPr>
                      <a:r>
                        <a:rPr lang="en-US" dirty="0"/>
                        <a:t>2025 (YTD)</a:t>
                      </a:r>
                    </a:p>
                  </a:txBody>
                  <a:tcPr>
                    <a:gradFill>
                      <a:gsLst>
                        <a:gs pos="100000">
                          <a:srgbClr val="0061AE"/>
                        </a:gs>
                        <a:gs pos="0">
                          <a:srgbClr val="218CB5"/>
                        </a:gs>
                      </a:gsLst>
                      <a:lin ang="7800000" scaled="0"/>
                    </a:gradFill>
                  </a:tcPr>
                </a:tc>
                <a:extLst>
                  <a:ext uri="{0D108BD9-81ED-4DB2-BD59-A6C34878D82A}">
                    <a16:rowId xmlns:a16="http://schemas.microsoft.com/office/drawing/2014/main" val="2114711884"/>
                  </a:ext>
                </a:extLst>
              </a:tr>
              <a:tr h="514402">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TNs Scanned</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89,145</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47,566</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201,077</a:t>
                      </a:r>
                    </a:p>
                  </a:txBody>
                  <a:tcPr>
                    <a:solidFill>
                      <a:schemeClr val="bg1">
                        <a:alpha val="10000"/>
                      </a:schemeClr>
                    </a:solidFill>
                  </a:tcPr>
                </a:tc>
                <a:extLst>
                  <a:ext uri="{0D108BD9-81ED-4DB2-BD59-A6C34878D82A}">
                    <a16:rowId xmlns:a16="http://schemas.microsoft.com/office/drawing/2014/main" val="3235544689"/>
                  </a:ext>
                </a:extLst>
              </a:tr>
              <a:tr h="4953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Verizon Flag %</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7.67%</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19.85%</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35.49%</a:t>
                      </a:r>
                    </a:p>
                  </a:txBody>
                  <a:tcPr>
                    <a:noFill/>
                  </a:tcPr>
                </a:tc>
                <a:extLst>
                  <a:ext uri="{0D108BD9-81ED-4DB2-BD59-A6C34878D82A}">
                    <a16:rowId xmlns:a16="http://schemas.microsoft.com/office/drawing/2014/main" val="2445287068"/>
                  </a:ext>
                </a:extLst>
              </a:tr>
              <a:tr h="4572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ATT Flag %</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12.80%</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11.28%</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28.65%</a:t>
                      </a:r>
                    </a:p>
                  </a:txBody>
                  <a:tcPr>
                    <a:solidFill>
                      <a:schemeClr val="bg1">
                        <a:alpha val="10000"/>
                      </a:schemeClr>
                    </a:solidFill>
                  </a:tcPr>
                </a:tc>
                <a:extLst>
                  <a:ext uri="{0D108BD9-81ED-4DB2-BD59-A6C34878D82A}">
                    <a16:rowId xmlns:a16="http://schemas.microsoft.com/office/drawing/2014/main" val="3628579668"/>
                  </a:ext>
                </a:extLst>
              </a:tr>
              <a:tr h="4572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T-Mobile Flag %</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8.71%</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3.75%</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05.03%</a:t>
                      </a:r>
                    </a:p>
                  </a:txBody>
                  <a:tcPr>
                    <a:noFill/>
                  </a:tcPr>
                </a:tc>
                <a:extLst>
                  <a:ext uri="{0D108BD9-81ED-4DB2-BD59-A6C34878D82A}">
                    <a16:rowId xmlns:a16="http://schemas.microsoft.com/office/drawing/2014/main" val="147262055"/>
                  </a:ext>
                </a:extLst>
              </a:tr>
            </a:tbl>
          </a:graphicData>
        </a:graphic>
      </p:graphicFrame>
    </p:spTree>
    <p:extLst>
      <p:ext uri="{BB962C8B-B14F-4D97-AF65-F5344CB8AC3E}">
        <p14:creationId xmlns:p14="http://schemas.microsoft.com/office/powerpoint/2010/main" val="1166270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8BD1F-036B-36D6-4DC0-0107CD58F90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0E76457-EFCD-A190-F429-F792E2A8B4D5}"/>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508CD9EF-EF79-FEB8-FC27-1C4E77EEECC7}"/>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0EC203-682A-9157-4A38-965E8AAFC998}"/>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96EEC3-4A53-EC07-1F7F-617651BE6AD5}"/>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6A0F134-C164-13B8-EA6A-C64891DF7AFC}"/>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YoY Call Labeling Trends</a:t>
            </a:r>
          </a:p>
        </p:txBody>
      </p:sp>
      <p:graphicFrame>
        <p:nvGraphicFramePr>
          <p:cNvPr id="4" name="Table 3">
            <a:extLst>
              <a:ext uri="{FF2B5EF4-FFF2-40B4-BE49-F238E27FC236}">
                <a16:creationId xmlns:a16="http://schemas.microsoft.com/office/drawing/2014/main" id="{30A12A13-DC09-D353-3E05-7ACB2DDF25AD}"/>
              </a:ext>
            </a:extLst>
          </p:cNvPr>
          <p:cNvGraphicFramePr>
            <a:graphicFrameLocks noGrp="1"/>
          </p:cNvGraphicFramePr>
          <p:nvPr/>
        </p:nvGraphicFramePr>
        <p:xfrm>
          <a:off x="1203778" y="2230565"/>
          <a:ext cx="9856108" cy="3387280"/>
        </p:xfrm>
        <a:graphic>
          <a:graphicData uri="http://schemas.openxmlformats.org/drawingml/2006/table">
            <a:tbl>
              <a:tblPr firstRow="1" bandRow="1">
                <a:tableStyleId>{7DF18680-E054-41AD-8BC1-D1AEF772440D}</a:tableStyleId>
              </a:tblPr>
              <a:tblGrid>
                <a:gridCol w="2464027">
                  <a:extLst>
                    <a:ext uri="{9D8B030D-6E8A-4147-A177-3AD203B41FA5}">
                      <a16:colId xmlns:a16="http://schemas.microsoft.com/office/drawing/2014/main" val="3693402377"/>
                    </a:ext>
                  </a:extLst>
                </a:gridCol>
                <a:gridCol w="2464027">
                  <a:extLst>
                    <a:ext uri="{9D8B030D-6E8A-4147-A177-3AD203B41FA5}">
                      <a16:colId xmlns:a16="http://schemas.microsoft.com/office/drawing/2014/main" val="1047321875"/>
                    </a:ext>
                  </a:extLst>
                </a:gridCol>
                <a:gridCol w="2464027">
                  <a:extLst>
                    <a:ext uri="{9D8B030D-6E8A-4147-A177-3AD203B41FA5}">
                      <a16:colId xmlns:a16="http://schemas.microsoft.com/office/drawing/2014/main" val="2295058436"/>
                    </a:ext>
                  </a:extLst>
                </a:gridCol>
                <a:gridCol w="2464027">
                  <a:extLst>
                    <a:ext uri="{9D8B030D-6E8A-4147-A177-3AD203B41FA5}">
                      <a16:colId xmlns:a16="http://schemas.microsoft.com/office/drawing/2014/main" val="2780311956"/>
                    </a:ext>
                  </a:extLst>
                </a:gridCol>
              </a:tblGrid>
              <a:tr h="595133">
                <a:tc>
                  <a:txBody>
                    <a:bodyPr/>
                    <a:lstStyle/>
                    <a:p>
                      <a:pPr algn="ctr">
                        <a:lnSpc>
                          <a:spcPct val="150000"/>
                        </a:lnSpc>
                      </a:pPr>
                      <a:r>
                        <a:rPr lang="en-US" dirty="0"/>
                        <a:t>Carrier</a:t>
                      </a:r>
                    </a:p>
                  </a:txBody>
                  <a:tcPr>
                    <a:gradFill>
                      <a:gsLst>
                        <a:gs pos="100000">
                          <a:srgbClr val="218CB5"/>
                        </a:gs>
                        <a:gs pos="0">
                          <a:srgbClr val="0061AE"/>
                        </a:gs>
                      </a:gsLst>
                      <a:lin ang="7800000" scaled="0"/>
                    </a:gradFill>
                  </a:tcPr>
                </a:tc>
                <a:tc>
                  <a:txBody>
                    <a:bodyPr/>
                    <a:lstStyle/>
                    <a:p>
                      <a:pPr algn="ctr">
                        <a:lnSpc>
                          <a:spcPct val="150000"/>
                        </a:lnSpc>
                      </a:pPr>
                      <a:r>
                        <a:rPr lang="en-US" dirty="0"/>
                        <a:t>2023</a:t>
                      </a:r>
                    </a:p>
                  </a:txBody>
                  <a:tcPr>
                    <a:gradFill>
                      <a:gsLst>
                        <a:gs pos="100000">
                          <a:srgbClr val="0061AE"/>
                        </a:gs>
                        <a:gs pos="0">
                          <a:srgbClr val="218CB5"/>
                        </a:gs>
                      </a:gsLst>
                      <a:lin ang="7800000" scaled="0"/>
                    </a:gradFill>
                  </a:tcPr>
                </a:tc>
                <a:tc>
                  <a:txBody>
                    <a:bodyPr/>
                    <a:lstStyle/>
                    <a:p>
                      <a:pPr algn="ctr">
                        <a:lnSpc>
                          <a:spcPct val="150000"/>
                        </a:lnSpc>
                      </a:pPr>
                      <a:r>
                        <a:rPr lang="en-US" dirty="0"/>
                        <a:t>2024</a:t>
                      </a:r>
                    </a:p>
                  </a:txBody>
                  <a:tcPr>
                    <a:gradFill>
                      <a:gsLst>
                        <a:gs pos="100000">
                          <a:srgbClr val="218CB5"/>
                        </a:gs>
                        <a:gs pos="0">
                          <a:srgbClr val="0061AE"/>
                        </a:gs>
                      </a:gsLst>
                      <a:lin ang="7800000" scaled="0"/>
                    </a:gradFill>
                  </a:tcPr>
                </a:tc>
                <a:tc>
                  <a:txBody>
                    <a:bodyPr/>
                    <a:lstStyle/>
                    <a:p>
                      <a:pPr algn="ctr">
                        <a:lnSpc>
                          <a:spcPct val="150000"/>
                        </a:lnSpc>
                      </a:pPr>
                      <a:r>
                        <a:rPr lang="en-US" dirty="0"/>
                        <a:t>2025 (YTD)</a:t>
                      </a:r>
                    </a:p>
                  </a:txBody>
                  <a:tcPr>
                    <a:gradFill>
                      <a:gsLst>
                        <a:gs pos="100000">
                          <a:srgbClr val="0061AE"/>
                        </a:gs>
                        <a:gs pos="0">
                          <a:srgbClr val="218CB5"/>
                        </a:gs>
                      </a:gsLst>
                      <a:lin ang="7800000" scaled="0"/>
                    </a:gradFill>
                  </a:tcPr>
                </a:tc>
                <a:extLst>
                  <a:ext uri="{0D108BD9-81ED-4DB2-BD59-A6C34878D82A}">
                    <a16:rowId xmlns:a16="http://schemas.microsoft.com/office/drawing/2014/main" val="2114711884"/>
                  </a:ext>
                </a:extLst>
              </a:tr>
              <a:tr h="514402">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TNs Scanned</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89,145</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47,566</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201,077</a:t>
                      </a:r>
                    </a:p>
                  </a:txBody>
                  <a:tcPr>
                    <a:solidFill>
                      <a:schemeClr val="bg1">
                        <a:alpha val="10000"/>
                      </a:schemeClr>
                    </a:solidFill>
                  </a:tcPr>
                </a:tc>
                <a:extLst>
                  <a:ext uri="{0D108BD9-81ED-4DB2-BD59-A6C34878D82A}">
                    <a16:rowId xmlns:a16="http://schemas.microsoft.com/office/drawing/2014/main" val="3235544689"/>
                  </a:ext>
                </a:extLst>
              </a:tr>
              <a:tr h="4953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Verizon Flag %</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7.67%</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19.85%</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35.49%</a:t>
                      </a:r>
                    </a:p>
                  </a:txBody>
                  <a:tcPr>
                    <a:noFill/>
                  </a:tcPr>
                </a:tc>
                <a:extLst>
                  <a:ext uri="{0D108BD9-81ED-4DB2-BD59-A6C34878D82A}">
                    <a16:rowId xmlns:a16="http://schemas.microsoft.com/office/drawing/2014/main" val="2445287068"/>
                  </a:ext>
                </a:extLst>
              </a:tr>
              <a:tr h="4572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ATT Flag %</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12.80%</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11.28%</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28.65%</a:t>
                      </a:r>
                    </a:p>
                  </a:txBody>
                  <a:tcPr>
                    <a:solidFill>
                      <a:schemeClr val="bg1">
                        <a:alpha val="10000"/>
                      </a:schemeClr>
                    </a:solidFill>
                  </a:tcPr>
                </a:tc>
                <a:extLst>
                  <a:ext uri="{0D108BD9-81ED-4DB2-BD59-A6C34878D82A}">
                    <a16:rowId xmlns:a16="http://schemas.microsoft.com/office/drawing/2014/main" val="3628579668"/>
                  </a:ext>
                </a:extLst>
              </a:tr>
              <a:tr h="4572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T-Mobile Flag %</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8.71%</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3.75%</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05.03%</a:t>
                      </a:r>
                    </a:p>
                  </a:txBody>
                  <a:tcPr>
                    <a:noFill/>
                  </a:tcPr>
                </a:tc>
                <a:extLst>
                  <a:ext uri="{0D108BD9-81ED-4DB2-BD59-A6C34878D82A}">
                    <a16:rowId xmlns:a16="http://schemas.microsoft.com/office/drawing/2014/main" val="147262055"/>
                  </a:ext>
                </a:extLst>
              </a:tr>
              <a:tr h="595133">
                <a:tc>
                  <a:txBody>
                    <a:bodyPr/>
                    <a:lstStyle/>
                    <a:p>
                      <a:pPr algn="ctr">
                        <a:lnSpc>
                          <a:spcPct val="150000"/>
                        </a:lnSpc>
                      </a:pPr>
                      <a:r>
                        <a:rPr lang="en-US" b="1" dirty="0">
                          <a:solidFill>
                            <a:schemeClr val="accent4">
                              <a:lumMod val="20000"/>
                              <a:lumOff val="80000"/>
                            </a:schemeClr>
                          </a:solidFill>
                          <a:latin typeface="Montserrat" panose="00000500000000000000" pitchFamily="2" charset="0"/>
                        </a:rPr>
                        <a:t>Overall Flag %</a:t>
                      </a:r>
                    </a:p>
                    <a:p>
                      <a:pPr algn="ctr">
                        <a:lnSpc>
                          <a:spcPct val="150000"/>
                        </a:lnSpc>
                      </a:pPr>
                      <a:r>
                        <a:rPr lang="en-US" b="1" dirty="0">
                          <a:solidFill>
                            <a:schemeClr val="accent4">
                              <a:lumMod val="20000"/>
                              <a:lumOff val="80000"/>
                            </a:schemeClr>
                          </a:solidFill>
                          <a:latin typeface="Montserrat" panose="00000500000000000000" pitchFamily="2" charset="0"/>
                        </a:rPr>
                        <a:t>(</a:t>
                      </a:r>
                      <a:r>
                        <a:rPr lang="en-US" sz="1500" b="1" dirty="0">
                          <a:solidFill>
                            <a:schemeClr val="accent4">
                              <a:lumMod val="20000"/>
                              <a:lumOff val="80000"/>
                            </a:schemeClr>
                          </a:solidFill>
                          <a:latin typeface="Montserrat" panose="00000500000000000000" pitchFamily="2" charset="0"/>
                        </a:rPr>
                        <a:t>All Carriers</a:t>
                      </a:r>
                      <a:r>
                        <a:rPr lang="en-US" b="1" dirty="0">
                          <a:solidFill>
                            <a:schemeClr val="accent4">
                              <a:lumMod val="20000"/>
                              <a:lumOff val="80000"/>
                            </a:schemeClr>
                          </a:solidFill>
                          <a:latin typeface="Montserrat" panose="00000500000000000000" pitchFamily="2" charset="0"/>
                        </a:rPr>
                        <a:t>)</a:t>
                      </a:r>
                    </a:p>
                  </a:txBody>
                  <a:tcPr>
                    <a:solidFill>
                      <a:schemeClr val="bg1">
                        <a:alpha val="10000"/>
                      </a:schemeClr>
                    </a:solidFill>
                  </a:tcPr>
                </a:tc>
                <a:tc>
                  <a:txBody>
                    <a:bodyPr/>
                    <a:lstStyle/>
                    <a:p>
                      <a:pPr algn="ctr">
                        <a:lnSpc>
                          <a:spcPct val="150000"/>
                        </a:lnSpc>
                      </a:pPr>
                      <a:r>
                        <a:rPr lang="en-US" b="1" dirty="0">
                          <a:solidFill>
                            <a:schemeClr val="accent4">
                              <a:lumMod val="20000"/>
                              <a:lumOff val="80000"/>
                            </a:schemeClr>
                          </a:solidFill>
                          <a:latin typeface="Montserrat" panose="00000500000000000000" pitchFamily="2" charset="0"/>
                        </a:rPr>
                        <a:t>29.17%</a:t>
                      </a:r>
                    </a:p>
                  </a:txBody>
                  <a:tcPr>
                    <a:solidFill>
                      <a:schemeClr val="bg1">
                        <a:alpha val="10000"/>
                      </a:schemeClr>
                    </a:solidFill>
                  </a:tcPr>
                </a:tc>
                <a:tc>
                  <a:txBody>
                    <a:bodyPr/>
                    <a:lstStyle/>
                    <a:p>
                      <a:pPr algn="ctr">
                        <a:lnSpc>
                          <a:spcPct val="150000"/>
                        </a:lnSpc>
                      </a:pPr>
                      <a:r>
                        <a:rPr lang="en-US" b="1" dirty="0">
                          <a:solidFill>
                            <a:schemeClr val="accent4">
                              <a:lumMod val="20000"/>
                              <a:lumOff val="80000"/>
                            </a:schemeClr>
                          </a:solidFill>
                          <a:latin typeface="Montserrat" panose="00000500000000000000" pitchFamily="2" charset="0"/>
                        </a:rPr>
                        <a:t>34.87%</a:t>
                      </a:r>
                    </a:p>
                  </a:txBody>
                  <a:tcPr>
                    <a:solidFill>
                      <a:schemeClr val="bg1">
                        <a:alpha val="10000"/>
                      </a:schemeClr>
                    </a:solidFill>
                  </a:tcPr>
                </a:tc>
                <a:tc>
                  <a:txBody>
                    <a:bodyPr/>
                    <a:lstStyle/>
                    <a:p>
                      <a:pPr algn="ctr">
                        <a:lnSpc>
                          <a:spcPct val="150000"/>
                        </a:lnSpc>
                      </a:pPr>
                      <a:r>
                        <a:rPr lang="en-US" b="1" dirty="0">
                          <a:solidFill>
                            <a:schemeClr val="accent4">
                              <a:lumMod val="20000"/>
                              <a:lumOff val="80000"/>
                            </a:schemeClr>
                          </a:solidFill>
                          <a:latin typeface="Montserrat" panose="00000500000000000000" pitchFamily="2" charset="0"/>
                        </a:rPr>
                        <a:t>69.17%</a:t>
                      </a:r>
                    </a:p>
                  </a:txBody>
                  <a:tcPr>
                    <a:solidFill>
                      <a:schemeClr val="bg1">
                        <a:alpha val="10000"/>
                      </a:schemeClr>
                    </a:solidFill>
                  </a:tcPr>
                </a:tc>
                <a:extLst>
                  <a:ext uri="{0D108BD9-81ED-4DB2-BD59-A6C34878D82A}">
                    <a16:rowId xmlns:a16="http://schemas.microsoft.com/office/drawing/2014/main" val="2767066725"/>
                  </a:ext>
                </a:extLst>
              </a:tr>
            </a:tbl>
          </a:graphicData>
        </a:graphic>
      </p:graphicFrame>
    </p:spTree>
    <p:extLst>
      <p:ext uri="{BB962C8B-B14F-4D97-AF65-F5344CB8AC3E}">
        <p14:creationId xmlns:p14="http://schemas.microsoft.com/office/powerpoint/2010/main" val="3983208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2D7C3-0DC6-6345-2EF5-E6FDDD131BC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2ED282C-A80F-F5C0-C8B2-2F522A463A2A}"/>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0FC615A4-12EA-663D-741D-37056FE27C7B}"/>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664FD43-4237-944D-7DA7-294A75404FA2}"/>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0145A4-FE52-8BB2-B69D-89A544F5CF54}"/>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A4018DB2-AE89-C2A6-1FE9-24185D24E0D8}"/>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2025 Call Labeling Trends</a:t>
            </a:r>
          </a:p>
        </p:txBody>
      </p:sp>
      <p:graphicFrame>
        <p:nvGraphicFramePr>
          <p:cNvPr id="4" name="Table 3">
            <a:extLst>
              <a:ext uri="{FF2B5EF4-FFF2-40B4-BE49-F238E27FC236}">
                <a16:creationId xmlns:a16="http://schemas.microsoft.com/office/drawing/2014/main" id="{61B8AC49-4FF9-3DB2-CA26-F5AE7C01E7F0}"/>
              </a:ext>
            </a:extLst>
          </p:cNvPr>
          <p:cNvGraphicFramePr>
            <a:graphicFrameLocks noGrp="1"/>
          </p:cNvGraphicFramePr>
          <p:nvPr>
            <p:extLst>
              <p:ext uri="{D42A27DB-BD31-4B8C-83A1-F6EECF244321}">
                <p14:modId xmlns:p14="http://schemas.microsoft.com/office/powerpoint/2010/main" val="3097449726"/>
              </p:ext>
            </p:extLst>
          </p:nvPr>
        </p:nvGraphicFramePr>
        <p:xfrm>
          <a:off x="1203778" y="2230565"/>
          <a:ext cx="9856108" cy="1604835"/>
        </p:xfrm>
        <a:graphic>
          <a:graphicData uri="http://schemas.openxmlformats.org/drawingml/2006/table">
            <a:tbl>
              <a:tblPr firstRow="1" bandRow="1">
                <a:tableStyleId>{7DF18680-E054-41AD-8BC1-D1AEF772440D}</a:tableStyleId>
              </a:tblPr>
              <a:tblGrid>
                <a:gridCol w="2464027">
                  <a:extLst>
                    <a:ext uri="{9D8B030D-6E8A-4147-A177-3AD203B41FA5}">
                      <a16:colId xmlns:a16="http://schemas.microsoft.com/office/drawing/2014/main" val="3693402377"/>
                    </a:ext>
                  </a:extLst>
                </a:gridCol>
                <a:gridCol w="2464027">
                  <a:extLst>
                    <a:ext uri="{9D8B030D-6E8A-4147-A177-3AD203B41FA5}">
                      <a16:colId xmlns:a16="http://schemas.microsoft.com/office/drawing/2014/main" val="1047321875"/>
                    </a:ext>
                  </a:extLst>
                </a:gridCol>
                <a:gridCol w="2464027">
                  <a:extLst>
                    <a:ext uri="{9D8B030D-6E8A-4147-A177-3AD203B41FA5}">
                      <a16:colId xmlns:a16="http://schemas.microsoft.com/office/drawing/2014/main" val="2295058436"/>
                    </a:ext>
                  </a:extLst>
                </a:gridCol>
                <a:gridCol w="2464027">
                  <a:extLst>
                    <a:ext uri="{9D8B030D-6E8A-4147-A177-3AD203B41FA5}">
                      <a16:colId xmlns:a16="http://schemas.microsoft.com/office/drawing/2014/main" val="2780311956"/>
                    </a:ext>
                  </a:extLst>
                </a:gridCol>
              </a:tblGrid>
              <a:tr h="595133">
                <a:tc>
                  <a:txBody>
                    <a:bodyPr/>
                    <a:lstStyle/>
                    <a:p>
                      <a:pPr algn="ctr">
                        <a:lnSpc>
                          <a:spcPct val="150000"/>
                        </a:lnSpc>
                      </a:pPr>
                      <a:r>
                        <a:rPr lang="en-US" dirty="0"/>
                        <a:t>Carrier</a:t>
                      </a:r>
                    </a:p>
                  </a:txBody>
                  <a:tcPr>
                    <a:gradFill>
                      <a:gsLst>
                        <a:gs pos="100000">
                          <a:srgbClr val="218CB5"/>
                        </a:gs>
                        <a:gs pos="0">
                          <a:srgbClr val="0061AE"/>
                        </a:gs>
                      </a:gsLst>
                      <a:lin ang="7800000" scaled="0"/>
                    </a:gradFill>
                  </a:tcPr>
                </a:tc>
                <a:tc>
                  <a:txBody>
                    <a:bodyPr/>
                    <a:lstStyle/>
                    <a:p>
                      <a:pPr algn="ctr">
                        <a:lnSpc>
                          <a:spcPct val="150000"/>
                        </a:lnSpc>
                      </a:pPr>
                      <a:r>
                        <a:rPr lang="en-US" dirty="0"/>
                        <a:t>Q1 + Q2</a:t>
                      </a:r>
                    </a:p>
                  </a:txBody>
                  <a:tcPr>
                    <a:gradFill>
                      <a:gsLst>
                        <a:gs pos="100000">
                          <a:srgbClr val="0061AE"/>
                        </a:gs>
                        <a:gs pos="0">
                          <a:srgbClr val="218CB5"/>
                        </a:gs>
                      </a:gsLst>
                      <a:lin ang="7800000" scaled="0"/>
                    </a:gradFill>
                  </a:tcPr>
                </a:tc>
                <a:tc>
                  <a:txBody>
                    <a:bodyPr/>
                    <a:lstStyle/>
                    <a:p>
                      <a:pPr algn="ctr">
                        <a:lnSpc>
                          <a:spcPct val="150000"/>
                        </a:lnSpc>
                      </a:pPr>
                      <a:r>
                        <a:rPr lang="en-US" dirty="0"/>
                        <a:t>Q3 + Q4</a:t>
                      </a:r>
                    </a:p>
                  </a:txBody>
                  <a:tcPr>
                    <a:gradFill>
                      <a:gsLst>
                        <a:gs pos="100000">
                          <a:srgbClr val="218CB5"/>
                        </a:gs>
                        <a:gs pos="0">
                          <a:srgbClr val="0061AE"/>
                        </a:gs>
                      </a:gsLst>
                      <a:lin ang="7800000" scaled="0"/>
                    </a:gradFill>
                  </a:tcPr>
                </a:tc>
                <a:tc>
                  <a:txBody>
                    <a:bodyPr/>
                    <a:lstStyle/>
                    <a:p>
                      <a:pPr algn="ctr">
                        <a:lnSpc>
                          <a:spcPct val="150000"/>
                        </a:lnSpc>
                      </a:pPr>
                      <a:r>
                        <a:rPr lang="en-US" dirty="0"/>
                        <a:t>All of 2025</a:t>
                      </a:r>
                    </a:p>
                  </a:txBody>
                  <a:tcPr>
                    <a:gradFill>
                      <a:gsLst>
                        <a:gs pos="100000">
                          <a:srgbClr val="0061AE"/>
                        </a:gs>
                        <a:gs pos="0">
                          <a:srgbClr val="218CB5"/>
                        </a:gs>
                      </a:gsLst>
                      <a:lin ang="7800000" scaled="0"/>
                    </a:gradFill>
                  </a:tcPr>
                </a:tc>
                <a:extLst>
                  <a:ext uri="{0D108BD9-81ED-4DB2-BD59-A6C34878D82A}">
                    <a16:rowId xmlns:a16="http://schemas.microsoft.com/office/drawing/2014/main" val="2114711884"/>
                  </a:ext>
                </a:extLst>
              </a:tr>
              <a:tr h="514402">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TNs Scanned</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106,963</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94,114</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201,077</a:t>
                      </a:r>
                    </a:p>
                  </a:txBody>
                  <a:tcPr>
                    <a:solidFill>
                      <a:schemeClr val="bg1">
                        <a:alpha val="10000"/>
                      </a:schemeClr>
                    </a:solidFill>
                  </a:tcPr>
                </a:tc>
                <a:extLst>
                  <a:ext uri="{0D108BD9-81ED-4DB2-BD59-A6C34878D82A}">
                    <a16:rowId xmlns:a16="http://schemas.microsoft.com/office/drawing/2014/main" val="3235544689"/>
                  </a:ext>
                </a:extLst>
              </a:tr>
              <a:tr h="4953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Verizon Flag %</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33.69%</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37.54%</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35.49%</a:t>
                      </a:r>
                    </a:p>
                  </a:txBody>
                  <a:tcPr>
                    <a:noFill/>
                  </a:tcPr>
                </a:tc>
                <a:extLst>
                  <a:ext uri="{0D108BD9-81ED-4DB2-BD59-A6C34878D82A}">
                    <a16:rowId xmlns:a16="http://schemas.microsoft.com/office/drawing/2014/main" val="2445287068"/>
                  </a:ext>
                </a:extLst>
              </a:tr>
            </a:tbl>
          </a:graphicData>
        </a:graphic>
      </p:graphicFrame>
    </p:spTree>
    <p:extLst>
      <p:ext uri="{BB962C8B-B14F-4D97-AF65-F5344CB8AC3E}">
        <p14:creationId xmlns:p14="http://schemas.microsoft.com/office/powerpoint/2010/main" val="1159692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1DA3F-098C-50DA-D830-53E75CF4B40D}"/>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08AF0BFB-56C3-AD43-1CBF-584636905C1C}"/>
              </a:ext>
            </a:extLst>
          </p:cNvPr>
          <p:cNvGrpSpPr/>
          <p:nvPr/>
        </p:nvGrpSpPr>
        <p:grpSpPr>
          <a:xfrm>
            <a:off x="0" y="18143"/>
            <a:ext cx="12192000" cy="6858000"/>
            <a:chOff x="0" y="0"/>
            <a:chExt cx="12192000" cy="6858000"/>
          </a:xfrm>
        </p:grpSpPr>
        <p:sp>
          <p:nvSpPr>
            <p:cNvPr id="9" name="Rectangle 8">
              <a:extLst>
                <a:ext uri="{FF2B5EF4-FFF2-40B4-BE49-F238E27FC236}">
                  <a16:creationId xmlns:a16="http://schemas.microsoft.com/office/drawing/2014/main" id="{DE25FD1E-5029-D511-2148-9C06EDAF5384}"/>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FD44369-B1D9-7913-DFA8-61A176F55F89}"/>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958A5F-28FB-5D94-BB3B-A733C702C26F}"/>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B91AE1DC-45D9-6F6E-55B9-5A523D0D5EAB}"/>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Robocall Epidemic</a:t>
            </a:r>
          </a:p>
        </p:txBody>
      </p:sp>
      <p:sp>
        <p:nvSpPr>
          <p:cNvPr id="2" name="TextBox 1">
            <a:extLst>
              <a:ext uri="{FF2B5EF4-FFF2-40B4-BE49-F238E27FC236}">
                <a16:creationId xmlns:a16="http://schemas.microsoft.com/office/drawing/2014/main" id="{7C4C2109-4E43-3F51-10DE-5613B929DC33}"/>
              </a:ext>
            </a:extLst>
          </p:cNvPr>
          <p:cNvSpPr txBox="1"/>
          <p:nvPr/>
        </p:nvSpPr>
        <p:spPr>
          <a:xfrm>
            <a:off x="1225549" y="2332119"/>
            <a:ext cx="9740901" cy="2631490"/>
          </a:xfrm>
          <a:prstGeom prst="rect">
            <a:avLst/>
          </a:prstGeom>
          <a:noFill/>
        </p:spPr>
        <p:txBody>
          <a:bodyPr wrap="square" rtlCol="0">
            <a:spAutoFit/>
          </a:bodyPr>
          <a:lstStyle/>
          <a:p>
            <a:endParaRPr lang="en-US" sz="500" b="1"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Despite all the work the FCC and terminating carriers have put in to stopping illegal robocalls:</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US consumers STILL receive 3 – 5 billion robocalls per month.</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The first 5 months of 2025 saw an 11% increase in robocalls compared with 2024.</a:t>
            </a:r>
          </a:p>
          <a:p>
            <a:endParaRPr lang="en-US" sz="2000" dirty="0">
              <a:solidFill>
                <a:schemeClr val="accent4">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677364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A4F40-3BAF-7929-8060-219F2965354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6C39EB9-CDB1-F1ED-C37E-691930789ED2}"/>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23A6E6F6-6A05-B975-7F32-210419A2AAB5}"/>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2AF5E4-0C14-DE77-23B7-804AFF9D949C}"/>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C4AE0B5-F033-8E9C-2805-1B3DCA0FB7DF}"/>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704AB400-2B90-A6FD-3E37-AF5584B58D5D}"/>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2025 Call Labeling Trends</a:t>
            </a:r>
          </a:p>
        </p:txBody>
      </p:sp>
      <p:graphicFrame>
        <p:nvGraphicFramePr>
          <p:cNvPr id="4" name="Table 3">
            <a:extLst>
              <a:ext uri="{FF2B5EF4-FFF2-40B4-BE49-F238E27FC236}">
                <a16:creationId xmlns:a16="http://schemas.microsoft.com/office/drawing/2014/main" id="{68BDF1B4-FB80-0E14-A3CF-609996E84B30}"/>
              </a:ext>
            </a:extLst>
          </p:cNvPr>
          <p:cNvGraphicFramePr>
            <a:graphicFrameLocks noGrp="1"/>
          </p:cNvGraphicFramePr>
          <p:nvPr>
            <p:extLst>
              <p:ext uri="{D42A27DB-BD31-4B8C-83A1-F6EECF244321}">
                <p14:modId xmlns:p14="http://schemas.microsoft.com/office/powerpoint/2010/main" val="3844685052"/>
              </p:ext>
            </p:extLst>
          </p:nvPr>
        </p:nvGraphicFramePr>
        <p:xfrm>
          <a:off x="1203778" y="2230565"/>
          <a:ext cx="9856108" cy="2062035"/>
        </p:xfrm>
        <a:graphic>
          <a:graphicData uri="http://schemas.openxmlformats.org/drawingml/2006/table">
            <a:tbl>
              <a:tblPr firstRow="1" bandRow="1">
                <a:tableStyleId>{7DF18680-E054-41AD-8BC1-D1AEF772440D}</a:tableStyleId>
              </a:tblPr>
              <a:tblGrid>
                <a:gridCol w="2464027">
                  <a:extLst>
                    <a:ext uri="{9D8B030D-6E8A-4147-A177-3AD203B41FA5}">
                      <a16:colId xmlns:a16="http://schemas.microsoft.com/office/drawing/2014/main" val="3693402377"/>
                    </a:ext>
                  </a:extLst>
                </a:gridCol>
                <a:gridCol w="2464027">
                  <a:extLst>
                    <a:ext uri="{9D8B030D-6E8A-4147-A177-3AD203B41FA5}">
                      <a16:colId xmlns:a16="http://schemas.microsoft.com/office/drawing/2014/main" val="1047321875"/>
                    </a:ext>
                  </a:extLst>
                </a:gridCol>
                <a:gridCol w="2464027">
                  <a:extLst>
                    <a:ext uri="{9D8B030D-6E8A-4147-A177-3AD203B41FA5}">
                      <a16:colId xmlns:a16="http://schemas.microsoft.com/office/drawing/2014/main" val="2295058436"/>
                    </a:ext>
                  </a:extLst>
                </a:gridCol>
                <a:gridCol w="2464027">
                  <a:extLst>
                    <a:ext uri="{9D8B030D-6E8A-4147-A177-3AD203B41FA5}">
                      <a16:colId xmlns:a16="http://schemas.microsoft.com/office/drawing/2014/main" val="2780311956"/>
                    </a:ext>
                  </a:extLst>
                </a:gridCol>
              </a:tblGrid>
              <a:tr h="595133">
                <a:tc>
                  <a:txBody>
                    <a:bodyPr/>
                    <a:lstStyle/>
                    <a:p>
                      <a:pPr algn="ctr">
                        <a:lnSpc>
                          <a:spcPct val="150000"/>
                        </a:lnSpc>
                      </a:pPr>
                      <a:r>
                        <a:rPr lang="en-US" dirty="0"/>
                        <a:t>Carrier</a:t>
                      </a:r>
                    </a:p>
                  </a:txBody>
                  <a:tcPr>
                    <a:gradFill>
                      <a:gsLst>
                        <a:gs pos="100000">
                          <a:srgbClr val="218CB5"/>
                        </a:gs>
                        <a:gs pos="0">
                          <a:srgbClr val="0061AE"/>
                        </a:gs>
                      </a:gsLst>
                      <a:lin ang="7800000" scaled="0"/>
                    </a:gradFill>
                  </a:tcPr>
                </a:tc>
                <a:tc>
                  <a:txBody>
                    <a:bodyPr/>
                    <a:lstStyle/>
                    <a:p>
                      <a:pPr algn="ctr">
                        <a:lnSpc>
                          <a:spcPct val="150000"/>
                        </a:lnSpc>
                      </a:pPr>
                      <a:r>
                        <a:rPr lang="en-US" dirty="0"/>
                        <a:t>Q1 + Q2</a:t>
                      </a:r>
                    </a:p>
                  </a:txBody>
                  <a:tcPr>
                    <a:gradFill>
                      <a:gsLst>
                        <a:gs pos="100000">
                          <a:srgbClr val="0061AE"/>
                        </a:gs>
                        <a:gs pos="0">
                          <a:srgbClr val="218CB5"/>
                        </a:gs>
                      </a:gsLst>
                      <a:lin ang="7800000" scaled="0"/>
                    </a:gradFill>
                  </a:tcPr>
                </a:tc>
                <a:tc>
                  <a:txBody>
                    <a:bodyPr/>
                    <a:lstStyle/>
                    <a:p>
                      <a:pPr algn="ctr">
                        <a:lnSpc>
                          <a:spcPct val="150000"/>
                        </a:lnSpc>
                      </a:pPr>
                      <a:r>
                        <a:rPr lang="en-US" dirty="0"/>
                        <a:t>Q3 + Q4</a:t>
                      </a:r>
                    </a:p>
                  </a:txBody>
                  <a:tcPr>
                    <a:gradFill>
                      <a:gsLst>
                        <a:gs pos="100000">
                          <a:srgbClr val="218CB5"/>
                        </a:gs>
                        <a:gs pos="0">
                          <a:srgbClr val="0061AE"/>
                        </a:gs>
                      </a:gsLst>
                      <a:lin ang="7800000" scaled="0"/>
                    </a:gradFill>
                  </a:tcPr>
                </a:tc>
                <a:tc>
                  <a:txBody>
                    <a:bodyPr/>
                    <a:lstStyle/>
                    <a:p>
                      <a:pPr algn="ctr">
                        <a:lnSpc>
                          <a:spcPct val="150000"/>
                        </a:lnSpc>
                      </a:pPr>
                      <a:r>
                        <a:rPr lang="en-US" dirty="0"/>
                        <a:t>All of 2025</a:t>
                      </a:r>
                    </a:p>
                  </a:txBody>
                  <a:tcPr>
                    <a:gradFill>
                      <a:gsLst>
                        <a:gs pos="100000">
                          <a:srgbClr val="0061AE"/>
                        </a:gs>
                        <a:gs pos="0">
                          <a:srgbClr val="218CB5"/>
                        </a:gs>
                      </a:gsLst>
                      <a:lin ang="7800000" scaled="0"/>
                    </a:gradFill>
                  </a:tcPr>
                </a:tc>
                <a:extLst>
                  <a:ext uri="{0D108BD9-81ED-4DB2-BD59-A6C34878D82A}">
                    <a16:rowId xmlns:a16="http://schemas.microsoft.com/office/drawing/2014/main" val="2114711884"/>
                  </a:ext>
                </a:extLst>
              </a:tr>
              <a:tr h="514402">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TNs Scanned</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106,963</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94,114</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201,077</a:t>
                      </a:r>
                    </a:p>
                  </a:txBody>
                  <a:tcPr>
                    <a:solidFill>
                      <a:schemeClr val="bg1">
                        <a:alpha val="10000"/>
                      </a:schemeClr>
                    </a:solidFill>
                  </a:tcPr>
                </a:tc>
                <a:extLst>
                  <a:ext uri="{0D108BD9-81ED-4DB2-BD59-A6C34878D82A}">
                    <a16:rowId xmlns:a16="http://schemas.microsoft.com/office/drawing/2014/main" val="3235544689"/>
                  </a:ext>
                </a:extLst>
              </a:tr>
              <a:tr h="4953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Verizon Flag %</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33.69%</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37.54%</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35.49%</a:t>
                      </a:r>
                    </a:p>
                  </a:txBody>
                  <a:tcPr>
                    <a:noFill/>
                  </a:tcPr>
                </a:tc>
                <a:extLst>
                  <a:ext uri="{0D108BD9-81ED-4DB2-BD59-A6C34878D82A}">
                    <a16:rowId xmlns:a16="http://schemas.microsoft.com/office/drawing/2014/main" val="2445287068"/>
                  </a:ext>
                </a:extLst>
              </a:tr>
              <a:tr h="4572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ATT Flag %</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28.94%</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28.32%</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28.65%</a:t>
                      </a:r>
                    </a:p>
                  </a:txBody>
                  <a:tcPr>
                    <a:solidFill>
                      <a:schemeClr val="bg1">
                        <a:alpha val="10000"/>
                      </a:schemeClr>
                    </a:solidFill>
                  </a:tcPr>
                </a:tc>
                <a:extLst>
                  <a:ext uri="{0D108BD9-81ED-4DB2-BD59-A6C34878D82A}">
                    <a16:rowId xmlns:a16="http://schemas.microsoft.com/office/drawing/2014/main" val="3628579668"/>
                  </a:ext>
                </a:extLst>
              </a:tr>
            </a:tbl>
          </a:graphicData>
        </a:graphic>
      </p:graphicFrame>
    </p:spTree>
    <p:extLst>
      <p:ext uri="{BB962C8B-B14F-4D97-AF65-F5344CB8AC3E}">
        <p14:creationId xmlns:p14="http://schemas.microsoft.com/office/powerpoint/2010/main" val="183195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18C1E-BF0F-999F-A5DB-66095DDA3C6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C295078-4ABD-2591-C14D-6FDB863A40AA}"/>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CFD72A6F-435C-894A-1D56-7649D335E9D2}"/>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480B9FA-8BC6-57BE-8B5E-E6BC9D0F53A1}"/>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BAE8EB0-9F7C-7A43-6DD8-5CCB4AFE1712}"/>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8317500-756B-EFCA-5B1E-316463DCF9F7}"/>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2025 Call Labeling Trends</a:t>
            </a:r>
          </a:p>
        </p:txBody>
      </p:sp>
      <p:graphicFrame>
        <p:nvGraphicFramePr>
          <p:cNvPr id="4" name="Table 3">
            <a:extLst>
              <a:ext uri="{FF2B5EF4-FFF2-40B4-BE49-F238E27FC236}">
                <a16:creationId xmlns:a16="http://schemas.microsoft.com/office/drawing/2014/main" id="{D401EA57-1D02-2867-5597-FECBBC159ECC}"/>
              </a:ext>
            </a:extLst>
          </p:cNvPr>
          <p:cNvGraphicFramePr>
            <a:graphicFrameLocks noGrp="1"/>
          </p:cNvGraphicFramePr>
          <p:nvPr>
            <p:extLst>
              <p:ext uri="{D42A27DB-BD31-4B8C-83A1-F6EECF244321}">
                <p14:modId xmlns:p14="http://schemas.microsoft.com/office/powerpoint/2010/main" val="4238637421"/>
              </p:ext>
            </p:extLst>
          </p:nvPr>
        </p:nvGraphicFramePr>
        <p:xfrm>
          <a:off x="1203778" y="2230565"/>
          <a:ext cx="9856108" cy="2519235"/>
        </p:xfrm>
        <a:graphic>
          <a:graphicData uri="http://schemas.openxmlformats.org/drawingml/2006/table">
            <a:tbl>
              <a:tblPr firstRow="1" bandRow="1">
                <a:tableStyleId>{7DF18680-E054-41AD-8BC1-D1AEF772440D}</a:tableStyleId>
              </a:tblPr>
              <a:tblGrid>
                <a:gridCol w="2464027">
                  <a:extLst>
                    <a:ext uri="{9D8B030D-6E8A-4147-A177-3AD203B41FA5}">
                      <a16:colId xmlns:a16="http://schemas.microsoft.com/office/drawing/2014/main" val="3693402377"/>
                    </a:ext>
                  </a:extLst>
                </a:gridCol>
                <a:gridCol w="2464027">
                  <a:extLst>
                    <a:ext uri="{9D8B030D-6E8A-4147-A177-3AD203B41FA5}">
                      <a16:colId xmlns:a16="http://schemas.microsoft.com/office/drawing/2014/main" val="1047321875"/>
                    </a:ext>
                  </a:extLst>
                </a:gridCol>
                <a:gridCol w="2464027">
                  <a:extLst>
                    <a:ext uri="{9D8B030D-6E8A-4147-A177-3AD203B41FA5}">
                      <a16:colId xmlns:a16="http://schemas.microsoft.com/office/drawing/2014/main" val="2295058436"/>
                    </a:ext>
                  </a:extLst>
                </a:gridCol>
                <a:gridCol w="2464027">
                  <a:extLst>
                    <a:ext uri="{9D8B030D-6E8A-4147-A177-3AD203B41FA5}">
                      <a16:colId xmlns:a16="http://schemas.microsoft.com/office/drawing/2014/main" val="2780311956"/>
                    </a:ext>
                  </a:extLst>
                </a:gridCol>
              </a:tblGrid>
              <a:tr h="595133">
                <a:tc>
                  <a:txBody>
                    <a:bodyPr/>
                    <a:lstStyle/>
                    <a:p>
                      <a:pPr algn="ctr">
                        <a:lnSpc>
                          <a:spcPct val="150000"/>
                        </a:lnSpc>
                      </a:pPr>
                      <a:r>
                        <a:rPr lang="en-US" dirty="0"/>
                        <a:t>Carrier</a:t>
                      </a:r>
                    </a:p>
                  </a:txBody>
                  <a:tcPr>
                    <a:gradFill>
                      <a:gsLst>
                        <a:gs pos="100000">
                          <a:srgbClr val="218CB5"/>
                        </a:gs>
                        <a:gs pos="0">
                          <a:srgbClr val="0061AE"/>
                        </a:gs>
                      </a:gsLst>
                      <a:lin ang="7800000" scaled="0"/>
                    </a:gradFill>
                  </a:tcPr>
                </a:tc>
                <a:tc>
                  <a:txBody>
                    <a:bodyPr/>
                    <a:lstStyle/>
                    <a:p>
                      <a:pPr algn="ctr">
                        <a:lnSpc>
                          <a:spcPct val="150000"/>
                        </a:lnSpc>
                      </a:pPr>
                      <a:r>
                        <a:rPr lang="en-US" dirty="0"/>
                        <a:t>Q1 + Q2</a:t>
                      </a:r>
                    </a:p>
                  </a:txBody>
                  <a:tcPr>
                    <a:gradFill>
                      <a:gsLst>
                        <a:gs pos="100000">
                          <a:srgbClr val="0061AE"/>
                        </a:gs>
                        <a:gs pos="0">
                          <a:srgbClr val="218CB5"/>
                        </a:gs>
                      </a:gsLst>
                      <a:lin ang="7800000" scaled="0"/>
                    </a:gradFill>
                  </a:tcPr>
                </a:tc>
                <a:tc>
                  <a:txBody>
                    <a:bodyPr/>
                    <a:lstStyle/>
                    <a:p>
                      <a:pPr algn="ctr">
                        <a:lnSpc>
                          <a:spcPct val="150000"/>
                        </a:lnSpc>
                      </a:pPr>
                      <a:r>
                        <a:rPr lang="en-US" dirty="0"/>
                        <a:t>Q3 + Q4</a:t>
                      </a:r>
                    </a:p>
                  </a:txBody>
                  <a:tcPr>
                    <a:gradFill>
                      <a:gsLst>
                        <a:gs pos="100000">
                          <a:srgbClr val="218CB5"/>
                        </a:gs>
                        <a:gs pos="0">
                          <a:srgbClr val="0061AE"/>
                        </a:gs>
                      </a:gsLst>
                      <a:lin ang="7800000" scaled="0"/>
                    </a:gradFill>
                  </a:tcPr>
                </a:tc>
                <a:tc>
                  <a:txBody>
                    <a:bodyPr/>
                    <a:lstStyle/>
                    <a:p>
                      <a:pPr algn="ctr">
                        <a:lnSpc>
                          <a:spcPct val="150000"/>
                        </a:lnSpc>
                      </a:pPr>
                      <a:r>
                        <a:rPr lang="en-US" dirty="0"/>
                        <a:t>All of 2025</a:t>
                      </a:r>
                    </a:p>
                  </a:txBody>
                  <a:tcPr>
                    <a:gradFill>
                      <a:gsLst>
                        <a:gs pos="100000">
                          <a:srgbClr val="0061AE"/>
                        </a:gs>
                        <a:gs pos="0">
                          <a:srgbClr val="218CB5"/>
                        </a:gs>
                      </a:gsLst>
                      <a:lin ang="7800000" scaled="0"/>
                    </a:gradFill>
                  </a:tcPr>
                </a:tc>
                <a:extLst>
                  <a:ext uri="{0D108BD9-81ED-4DB2-BD59-A6C34878D82A}">
                    <a16:rowId xmlns:a16="http://schemas.microsoft.com/office/drawing/2014/main" val="2114711884"/>
                  </a:ext>
                </a:extLst>
              </a:tr>
              <a:tr h="514402">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TNs Scanned</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106,963</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94,114</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201,077</a:t>
                      </a:r>
                    </a:p>
                  </a:txBody>
                  <a:tcPr>
                    <a:solidFill>
                      <a:schemeClr val="bg1">
                        <a:alpha val="10000"/>
                      </a:schemeClr>
                    </a:solidFill>
                  </a:tcPr>
                </a:tc>
                <a:extLst>
                  <a:ext uri="{0D108BD9-81ED-4DB2-BD59-A6C34878D82A}">
                    <a16:rowId xmlns:a16="http://schemas.microsoft.com/office/drawing/2014/main" val="3235544689"/>
                  </a:ext>
                </a:extLst>
              </a:tr>
              <a:tr h="4953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Verizon Flag %</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33.69%</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37.54%</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35.49%</a:t>
                      </a:r>
                    </a:p>
                  </a:txBody>
                  <a:tcPr>
                    <a:noFill/>
                  </a:tcPr>
                </a:tc>
                <a:extLst>
                  <a:ext uri="{0D108BD9-81ED-4DB2-BD59-A6C34878D82A}">
                    <a16:rowId xmlns:a16="http://schemas.microsoft.com/office/drawing/2014/main" val="2445287068"/>
                  </a:ext>
                </a:extLst>
              </a:tr>
              <a:tr h="4572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ATT Flag %</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28.94%</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28.32%</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28.65%</a:t>
                      </a:r>
                    </a:p>
                  </a:txBody>
                  <a:tcPr>
                    <a:solidFill>
                      <a:schemeClr val="bg1">
                        <a:alpha val="10000"/>
                      </a:schemeClr>
                    </a:solidFill>
                  </a:tcPr>
                </a:tc>
                <a:extLst>
                  <a:ext uri="{0D108BD9-81ED-4DB2-BD59-A6C34878D82A}">
                    <a16:rowId xmlns:a16="http://schemas.microsoft.com/office/drawing/2014/main" val="3628579668"/>
                  </a:ext>
                </a:extLst>
              </a:tr>
              <a:tr h="4572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T-Mobile Flag %</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1.49%</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9.05%</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05.03%</a:t>
                      </a:r>
                    </a:p>
                  </a:txBody>
                  <a:tcPr>
                    <a:noFill/>
                  </a:tcPr>
                </a:tc>
                <a:extLst>
                  <a:ext uri="{0D108BD9-81ED-4DB2-BD59-A6C34878D82A}">
                    <a16:rowId xmlns:a16="http://schemas.microsoft.com/office/drawing/2014/main" val="147262055"/>
                  </a:ext>
                </a:extLst>
              </a:tr>
            </a:tbl>
          </a:graphicData>
        </a:graphic>
      </p:graphicFrame>
    </p:spTree>
    <p:extLst>
      <p:ext uri="{BB962C8B-B14F-4D97-AF65-F5344CB8AC3E}">
        <p14:creationId xmlns:p14="http://schemas.microsoft.com/office/powerpoint/2010/main" val="1581268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D62EF-BFF1-6F11-8159-284A67EC76A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E589A06-D655-4352-7E9D-2F257C7AD89D}"/>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DF7CF43D-9BD8-B117-DCBD-821CC95CE3D4}"/>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37AEC90-8C64-B1D2-AC75-4B99F1F9593B}"/>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E003FF-0E9E-060F-AB0F-F81FA3687754}"/>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5A3B21F2-FF75-2F31-4DC7-9DDEE5D2A7BD}"/>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2025 Call Labeling Trends</a:t>
            </a:r>
          </a:p>
        </p:txBody>
      </p:sp>
      <p:graphicFrame>
        <p:nvGraphicFramePr>
          <p:cNvPr id="4" name="Table 3">
            <a:extLst>
              <a:ext uri="{FF2B5EF4-FFF2-40B4-BE49-F238E27FC236}">
                <a16:creationId xmlns:a16="http://schemas.microsoft.com/office/drawing/2014/main" id="{0FAF09C0-D4A0-3AC8-5388-83B530C546BC}"/>
              </a:ext>
            </a:extLst>
          </p:cNvPr>
          <p:cNvGraphicFramePr>
            <a:graphicFrameLocks noGrp="1"/>
          </p:cNvGraphicFramePr>
          <p:nvPr/>
        </p:nvGraphicFramePr>
        <p:xfrm>
          <a:off x="1203778" y="2230565"/>
          <a:ext cx="9856108" cy="3387280"/>
        </p:xfrm>
        <a:graphic>
          <a:graphicData uri="http://schemas.openxmlformats.org/drawingml/2006/table">
            <a:tbl>
              <a:tblPr firstRow="1" bandRow="1">
                <a:tableStyleId>{7DF18680-E054-41AD-8BC1-D1AEF772440D}</a:tableStyleId>
              </a:tblPr>
              <a:tblGrid>
                <a:gridCol w="2464027">
                  <a:extLst>
                    <a:ext uri="{9D8B030D-6E8A-4147-A177-3AD203B41FA5}">
                      <a16:colId xmlns:a16="http://schemas.microsoft.com/office/drawing/2014/main" val="3693402377"/>
                    </a:ext>
                  </a:extLst>
                </a:gridCol>
                <a:gridCol w="2464027">
                  <a:extLst>
                    <a:ext uri="{9D8B030D-6E8A-4147-A177-3AD203B41FA5}">
                      <a16:colId xmlns:a16="http://schemas.microsoft.com/office/drawing/2014/main" val="1047321875"/>
                    </a:ext>
                  </a:extLst>
                </a:gridCol>
                <a:gridCol w="2464027">
                  <a:extLst>
                    <a:ext uri="{9D8B030D-6E8A-4147-A177-3AD203B41FA5}">
                      <a16:colId xmlns:a16="http://schemas.microsoft.com/office/drawing/2014/main" val="2295058436"/>
                    </a:ext>
                  </a:extLst>
                </a:gridCol>
                <a:gridCol w="2464027">
                  <a:extLst>
                    <a:ext uri="{9D8B030D-6E8A-4147-A177-3AD203B41FA5}">
                      <a16:colId xmlns:a16="http://schemas.microsoft.com/office/drawing/2014/main" val="2780311956"/>
                    </a:ext>
                  </a:extLst>
                </a:gridCol>
              </a:tblGrid>
              <a:tr h="595133">
                <a:tc>
                  <a:txBody>
                    <a:bodyPr/>
                    <a:lstStyle/>
                    <a:p>
                      <a:pPr algn="ctr">
                        <a:lnSpc>
                          <a:spcPct val="150000"/>
                        </a:lnSpc>
                      </a:pPr>
                      <a:r>
                        <a:rPr lang="en-US" dirty="0"/>
                        <a:t>Carrier</a:t>
                      </a:r>
                    </a:p>
                  </a:txBody>
                  <a:tcPr>
                    <a:gradFill>
                      <a:gsLst>
                        <a:gs pos="100000">
                          <a:srgbClr val="218CB5"/>
                        </a:gs>
                        <a:gs pos="0">
                          <a:srgbClr val="0061AE"/>
                        </a:gs>
                      </a:gsLst>
                      <a:lin ang="7800000" scaled="0"/>
                    </a:gradFill>
                  </a:tcPr>
                </a:tc>
                <a:tc>
                  <a:txBody>
                    <a:bodyPr/>
                    <a:lstStyle/>
                    <a:p>
                      <a:pPr algn="ctr">
                        <a:lnSpc>
                          <a:spcPct val="150000"/>
                        </a:lnSpc>
                      </a:pPr>
                      <a:r>
                        <a:rPr lang="en-US" dirty="0"/>
                        <a:t>Q1 + Q2</a:t>
                      </a:r>
                    </a:p>
                  </a:txBody>
                  <a:tcPr>
                    <a:gradFill>
                      <a:gsLst>
                        <a:gs pos="100000">
                          <a:srgbClr val="0061AE"/>
                        </a:gs>
                        <a:gs pos="0">
                          <a:srgbClr val="218CB5"/>
                        </a:gs>
                      </a:gsLst>
                      <a:lin ang="7800000" scaled="0"/>
                    </a:gradFill>
                  </a:tcPr>
                </a:tc>
                <a:tc>
                  <a:txBody>
                    <a:bodyPr/>
                    <a:lstStyle/>
                    <a:p>
                      <a:pPr algn="ctr">
                        <a:lnSpc>
                          <a:spcPct val="150000"/>
                        </a:lnSpc>
                      </a:pPr>
                      <a:r>
                        <a:rPr lang="en-US" dirty="0"/>
                        <a:t>Q3 + Q4</a:t>
                      </a:r>
                    </a:p>
                  </a:txBody>
                  <a:tcPr>
                    <a:gradFill>
                      <a:gsLst>
                        <a:gs pos="100000">
                          <a:srgbClr val="218CB5"/>
                        </a:gs>
                        <a:gs pos="0">
                          <a:srgbClr val="0061AE"/>
                        </a:gs>
                      </a:gsLst>
                      <a:lin ang="7800000" scaled="0"/>
                    </a:gradFill>
                  </a:tcPr>
                </a:tc>
                <a:tc>
                  <a:txBody>
                    <a:bodyPr/>
                    <a:lstStyle/>
                    <a:p>
                      <a:pPr algn="ctr">
                        <a:lnSpc>
                          <a:spcPct val="150000"/>
                        </a:lnSpc>
                      </a:pPr>
                      <a:r>
                        <a:rPr lang="en-US" dirty="0"/>
                        <a:t>All of 2025</a:t>
                      </a:r>
                    </a:p>
                  </a:txBody>
                  <a:tcPr>
                    <a:gradFill>
                      <a:gsLst>
                        <a:gs pos="100000">
                          <a:srgbClr val="0061AE"/>
                        </a:gs>
                        <a:gs pos="0">
                          <a:srgbClr val="218CB5"/>
                        </a:gs>
                      </a:gsLst>
                      <a:lin ang="7800000" scaled="0"/>
                    </a:gradFill>
                  </a:tcPr>
                </a:tc>
                <a:extLst>
                  <a:ext uri="{0D108BD9-81ED-4DB2-BD59-A6C34878D82A}">
                    <a16:rowId xmlns:a16="http://schemas.microsoft.com/office/drawing/2014/main" val="2114711884"/>
                  </a:ext>
                </a:extLst>
              </a:tr>
              <a:tr h="514402">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TNs Scanned</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106,963</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94,114</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201,077</a:t>
                      </a:r>
                    </a:p>
                  </a:txBody>
                  <a:tcPr>
                    <a:solidFill>
                      <a:schemeClr val="bg1">
                        <a:alpha val="10000"/>
                      </a:schemeClr>
                    </a:solidFill>
                  </a:tcPr>
                </a:tc>
                <a:extLst>
                  <a:ext uri="{0D108BD9-81ED-4DB2-BD59-A6C34878D82A}">
                    <a16:rowId xmlns:a16="http://schemas.microsoft.com/office/drawing/2014/main" val="3235544689"/>
                  </a:ext>
                </a:extLst>
              </a:tr>
              <a:tr h="4953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Verizon Flag %</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33.69%</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37.54%</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35.49%</a:t>
                      </a:r>
                    </a:p>
                  </a:txBody>
                  <a:tcPr>
                    <a:noFill/>
                  </a:tcPr>
                </a:tc>
                <a:extLst>
                  <a:ext uri="{0D108BD9-81ED-4DB2-BD59-A6C34878D82A}">
                    <a16:rowId xmlns:a16="http://schemas.microsoft.com/office/drawing/2014/main" val="2445287068"/>
                  </a:ext>
                </a:extLst>
              </a:tr>
              <a:tr h="4572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ATT Flag %</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28.94%</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28.32%</a:t>
                      </a:r>
                    </a:p>
                  </a:txBody>
                  <a:tcPr>
                    <a:solidFill>
                      <a:schemeClr val="bg1">
                        <a:alpha val="10000"/>
                      </a:schemeClr>
                    </a:solid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28.65%</a:t>
                      </a:r>
                    </a:p>
                  </a:txBody>
                  <a:tcPr>
                    <a:solidFill>
                      <a:schemeClr val="bg1">
                        <a:alpha val="10000"/>
                      </a:schemeClr>
                    </a:solidFill>
                  </a:tcPr>
                </a:tc>
                <a:extLst>
                  <a:ext uri="{0D108BD9-81ED-4DB2-BD59-A6C34878D82A}">
                    <a16:rowId xmlns:a16="http://schemas.microsoft.com/office/drawing/2014/main" val="3628579668"/>
                  </a:ext>
                </a:extLst>
              </a:tr>
              <a:tr h="457200">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T-Mobile Flag %</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1.49%</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9.05%</a:t>
                      </a:r>
                    </a:p>
                  </a:txBody>
                  <a:tcPr>
                    <a:noFill/>
                  </a:tcPr>
                </a:tc>
                <a:tc>
                  <a:txBody>
                    <a:bodyPr/>
                    <a:lstStyle/>
                    <a:p>
                      <a:pPr algn="ctr">
                        <a:lnSpc>
                          <a:spcPct val="150000"/>
                        </a:lnSpc>
                      </a:pPr>
                      <a:r>
                        <a:rPr lang="en-US" b="0" dirty="0">
                          <a:solidFill>
                            <a:schemeClr val="accent4">
                              <a:lumMod val="20000"/>
                              <a:lumOff val="80000"/>
                            </a:schemeClr>
                          </a:solidFill>
                          <a:latin typeface="Montserrat" panose="00000500000000000000" pitchFamily="2" charset="0"/>
                        </a:rPr>
                        <a:t>05.03%</a:t>
                      </a:r>
                    </a:p>
                  </a:txBody>
                  <a:tcPr>
                    <a:noFill/>
                  </a:tcPr>
                </a:tc>
                <a:extLst>
                  <a:ext uri="{0D108BD9-81ED-4DB2-BD59-A6C34878D82A}">
                    <a16:rowId xmlns:a16="http://schemas.microsoft.com/office/drawing/2014/main" val="147262055"/>
                  </a:ext>
                </a:extLst>
              </a:tr>
              <a:tr h="595133">
                <a:tc>
                  <a:txBody>
                    <a:bodyPr/>
                    <a:lstStyle/>
                    <a:p>
                      <a:pPr algn="ctr">
                        <a:lnSpc>
                          <a:spcPct val="150000"/>
                        </a:lnSpc>
                      </a:pPr>
                      <a:r>
                        <a:rPr lang="en-US" b="1" dirty="0">
                          <a:solidFill>
                            <a:schemeClr val="accent4">
                              <a:lumMod val="20000"/>
                              <a:lumOff val="80000"/>
                            </a:schemeClr>
                          </a:solidFill>
                          <a:latin typeface="Montserrat" panose="00000500000000000000" pitchFamily="2" charset="0"/>
                        </a:rPr>
                        <a:t>Overall Flag %</a:t>
                      </a:r>
                    </a:p>
                    <a:p>
                      <a:pPr algn="ctr">
                        <a:lnSpc>
                          <a:spcPct val="150000"/>
                        </a:lnSpc>
                      </a:pPr>
                      <a:r>
                        <a:rPr lang="en-US" b="1" dirty="0">
                          <a:solidFill>
                            <a:schemeClr val="accent4">
                              <a:lumMod val="20000"/>
                              <a:lumOff val="80000"/>
                            </a:schemeClr>
                          </a:solidFill>
                          <a:latin typeface="Montserrat" panose="00000500000000000000" pitchFamily="2" charset="0"/>
                        </a:rPr>
                        <a:t>(</a:t>
                      </a:r>
                      <a:r>
                        <a:rPr lang="en-US" sz="1500" b="1" dirty="0">
                          <a:solidFill>
                            <a:schemeClr val="accent4">
                              <a:lumMod val="20000"/>
                              <a:lumOff val="80000"/>
                            </a:schemeClr>
                          </a:solidFill>
                          <a:latin typeface="Montserrat" panose="00000500000000000000" pitchFamily="2" charset="0"/>
                        </a:rPr>
                        <a:t>All Carriers</a:t>
                      </a:r>
                      <a:r>
                        <a:rPr lang="en-US" b="1" dirty="0">
                          <a:solidFill>
                            <a:schemeClr val="accent4">
                              <a:lumMod val="20000"/>
                              <a:lumOff val="80000"/>
                            </a:schemeClr>
                          </a:solidFill>
                          <a:latin typeface="Montserrat" panose="00000500000000000000" pitchFamily="2" charset="0"/>
                        </a:rPr>
                        <a:t>)</a:t>
                      </a:r>
                    </a:p>
                  </a:txBody>
                  <a:tcPr>
                    <a:solidFill>
                      <a:schemeClr val="bg1">
                        <a:alpha val="10000"/>
                      </a:schemeClr>
                    </a:solidFill>
                  </a:tcPr>
                </a:tc>
                <a:tc>
                  <a:txBody>
                    <a:bodyPr/>
                    <a:lstStyle/>
                    <a:p>
                      <a:pPr algn="ctr">
                        <a:lnSpc>
                          <a:spcPct val="150000"/>
                        </a:lnSpc>
                      </a:pPr>
                      <a:r>
                        <a:rPr lang="en-US" b="1" dirty="0">
                          <a:solidFill>
                            <a:schemeClr val="accent4">
                              <a:lumMod val="20000"/>
                              <a:lumOff val="80000"/>
                            </a:schemeClr>
                          </a:solidFill>
                          <a:latin typeface="Montserrat" panose="00000500000000000000" pitchFamily="2" charset="0"/>
                        </a:rPr>
                        <a:t>64.13%</a:t>
                      </a:r>
                    </a:p>
                  </a:txBody>
                  <a:tcPr>
                    <a:solidFill>
                      <a:schemeClr val="bg1">
                        <a:alpha val="10000"/>
                      </a:schemeClr>
                    </a:solidFill>
                  </a:tcPr>
                </a:tc>
                <a:tc>
                  <a:txBody>
                    <a:bodyPr/>
                    <a:lstStyle/>
                    <a:p>
                      <a:pPr algn="ctr">
                        <a:lnSpc>
                          <a:spcPct val="150000"/>
                        </a:lnSpc>
                      </a:pPr>
                      <a:r>
                        <a:rPr lang="en-US" b="1" dirty="0">
                          <a:solidFill>
                            <a:schemeClr val="accent4">
                              <a:lumMod val="20000"/>
                              <a:lumOff val="80000"/>
                            </a:schemeClr>
                          </a:solidFill>
                          <a:latin typeface="Montserrat" panose="00000500000000000000" pitchFamily="2" charset="0"/>
                        </a:rPr>
                        <a:t>74.90%</a:t>
                      </a:r>
                    </a:p>
                  </a:txBody>
                  <a:tcPr>
                    <a:solidFill>
                      <a:schemeClr val="bg1">
                        <a:alpha val="10000"/>
                      </a:schemeClr>
                    </a:solidFill>
                  </a:tcPr>
                </a:tc>
                <a:tc>
                  <a:txBody>
                    <a:bodyPr/>
                    <a:lstStyle/>
                    <a:p>
                      <a:pPr algn="ctr">
                        <a:lnSpc>
                          <a:spcPct val="150000"/>
                        </a:lnSpc>
                      </a:pPr>
                      <a:r>
                        <a:rPr lang="en-US" b="1" dirty="0">
                          <a:solidFill>
                            <a:schemeClr val="accent4">
                              <a:lumMod val="20000"/>
                              <a:lumOff val="80000"/>
                            </a:schemeClr>
                          </a:solidFill>
                          <a:latin typeface="Montserrat" panose="00000500000000000000" pitchFamily="2" charset="0"/>
                        </a:rPr>
                        <a:t>69.17%</a:t>
                      </a:r>
                    </a:p>
                  </a:txBody>
                  <a:tcPr>
                    <a:solidFill>
                      <a:schemeClr val="bg1">
                        <a:alpha val="10000"/>
                      </a:schemeClr>
                    </a:solidFill>
                  </a:tcPr>
                </a:tc>
                <a:extLst>
                  <a:ext uri="{0D108BD9-81ED-4DB2-BD59-A6C34878D82A}">
                    <a16:rowId xmlns:a16="http://schemas.microsoft.com/office/drawing/2014/main" val="2767066725"/>
                  </a:ext>
                </a:extLst>
              </a:tr>
            </a:tbl>
          </a:graphicData>
        </a:graphic>
      </p:graphicFrame>
    </p:spTree>
    <p:extLst>
      <p:ext uri="{BB962C8B-B14F-4D97-AF65-F5344CB8AC3E}">
        <p14:creationId xmlns:p14="http://schemas.microsoft.com/office/powerpoint/2010/main" val="236055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373FB-5C63-693F-D75F-DE1FC0211DE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211869C-E797-B0F4-303D-2C27C200EDCA}"/>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ABD2D19B-3DC4-460C-2AF6-86981D99D6F0}"/>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C89DF07-571C-1DF3-01EA-220C94BB24F3}"/>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2A6C0F-8DF0-2654-9B91-FCDB45CEF0B2}"/>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E15BDDEC-60FB-FF44-7C83-1F0B075B424B}"/>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YoY Spam Labeling Trends</a:t>
            </a:r>
          </a:p>
        </p:txBody>
      </p:sp>
      <p:sp>
        <p:nvSpPr>
          <p:cNvPr id="2" name="TextBox 1">
            <a:extLst>
              <a:ext uri="{FF2B5EF4-FFF2-40B4-BE49-F238E27FC236}">
                <a16:creationId xmlns:a16="http://schemas.microsoft.com/office/drawing/2014/main" id="{12DB2A2B-1BB7-2462-E1D1-B225AFCB0BAE}"/>
              </a:ext>
            </a:extLst>
          </p:cNvPr>
          <p:cNvSpPr txBox="1"/>
          <p:nvPr/>
        </p:nvSpPr>
        <p:spPr>
          <a:xfrm>
            <a:off x="1225549" y="2332119"/>
            <a:ext cx="9740901"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T-Mobile recently revamped their algorithms which significantly ramped up the percentage of flagged numbers. </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Verizon ALSO recently revamped their algorithms in Q3 2025, causing a dramatic increase in spam labeling on legitimate enterprise TNs.</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As the carriers continue to earn revenue from branded calling services and spam protection services, inaccurate spam labeling continues to be on the rise, destroying legitimate business’ ability to conduct lawful business via the phone.</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3797473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AED35-FC6D-17F2-79E4-BF05D42DA4FE}"/>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E85B75ED-3184-8E29-50F8-366A6525873F}"/>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13BD1156-FC06-710A-D6DE-E5A99687A6AF}"/>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766FDA9-4193-2132-987F-45622E89724A}"/>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412358-B634-8CFB-F41B-D97BB97DC27B}"/>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FFDB764D-FB28-1833-644B-E9EAAFB90B5D}"/>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Inbound Call Labeling Trends</a:t>
            </a:r>
          </a:p>
        </p:txBody>
      </p:sp>
      <p:sp>
        <p:nvSpPr>
          <p:cNvPr id="2" name="TextBox 1">
            <a:extLst>
              <a:ext uri="{FF2B5EF4-FFF2-40B4-BE49-F238E27FC236}">
                <a16:creationId xmlns:a16="http://schemas.microsoft.com/office/drawing/2014/main" id="{122485BD-F278-F405-E64A-31C658315A9B}"/>
              </a:ext>
            </a:extLst>
          </p:cNvPr>
          <p:cNvSpPr txBox="1"/>
          <p:nvPr/>
        </p:nvSpPr>
        <p:spPr>
          <a:xfrm>
            <a:off x="1225549" y="2332119"/>
            <a:ext cx="9740901" cy="1708160"/>
          </a:xfrm>
          <a:prstGeom prst="rect">
            <a:avLst/>
          </a:prstGeom>
          <a:noFill/>
        </p:spPr>
        <p:txBody>
          <a:bodyPr wrap="square" rtlCol="0">
            <a:spAutoFit/>
          </a:bodyPr>
          <a:lstStyle/>
          <a:p>
            <a:endParaRPr lang="en-US" sz="500" b="1"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Just when things couldn’t get worse….</a:t>
            </a:r>
          </a:p>
          <a:p>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Inbound Calls are not safe either. T-Mobile recently started notifying consumers whenever they are calling a flagged number.</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3736756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20EE0-9D3F-27B7-F2B4-43A012A4D80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A85237A-96F2-6531-AF3C-4FD97F47782E}"/>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DB1DF8CA-AE55-7740-DA07-B54D9CD116BA}"/>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738DEBE-B2F1-672C-C3DE-B696B855C1B2}"/>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3577E7E1-0C4E-0879-9785-16F0C1CA2617}"/>
              </a:ext>
            </a:extLst>
          </p:cNvPr>
          <p:cNvSpPr txBox="1"/>
          <p:nvPr/>
        </p:nvSpPr>
        <p:spPr>
          <a:xfrm>
            <a:off x="0" y="2844224"/>
            <a:ext cx="12192000" cy="1015663"/>
          </a:xfrm>
          <a:prstGeom prst="rect">
            <a:avLst/>
          </a:prstGeom>
          <a:noFill/>
        </p:spPr>
        <p:txBody>
          <a:bodyPr wrap="square" rtlCol="0">
            <a:spAutoFit/>
          </a:bodyPr>
          <a:lstStyle/>
          <a:p>
            <a:pPr algn="ctr"/>
            <a:r>
              <a:rPr lang="en-US" sz="4000" b="1" dirty="0">
                <a:solidFill>
                  <a:schemeClr val="bg1"/>
                </a:solidFill>
                <a:latin typeface="Montserrat" panose="00000500000000000000" pitchFamily="2" charset="0"/>
              </a:rPr>
              <a:t>Common Dialing Practices</a:t>
            </a:r>
          </a:p>
          <a:p>
            <a:pPr algn="ctr"/>
            <a:r>
              <a:rPr lang="en-US" sz="2000" b="1" dirty="0">
                <a:solidFill>
                  <a:schemeClr val="accent4">
                    <a:lumMod val="20000"/>
                    <a:lumOff val="80000"/>
                  </a:schemeClr>
                </a:solidFill>
                <a:latin typeface="Montserrat" panose="00000500000000000000" pitchFamily="2" charset="0"/>
              </a:rPr>
              <a:t>That will cause your TNs to get marked as spam</a:t>
            </a:r>
          </a:p>
        </p:txBody>
      </p:sp>
    </p:spTree>
    <p:extLst>
      <p:ext uri="{BB962C8B-B14F-4D97-AF65-F5344CB8AC3E}">
        <p14:creationId xmlns:p14="http://schemas.microsoft.com/office/powerpoint/2010/main" val="20881349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B1732-0EC1-9DEB-9DBB-92EAC33619E8}"/>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7F64FDA9-F966-ECED-D6CA-E07A0414954C}"/>
              </a:ext>
            </a:extLst>
          </p:cNvPr>
          <p:cNvGrpSpPr/>
          <p:nvPr/>
        </p:nvGrpSpPr>
        <p:grpSpPr>
          <a:xfrm>
            <a:off x="0" y="-4274"/>
            <a:ext cx="12192000" cy="6858000"/>
            <a:chOff x="0" y="0"/>
            <a:chExt cx="12192000" cy="6858000"/>
          </a:xfrm>
        </p:grpSpPr>
        <p:sp>
          <p:nvSpPr>
            <p:cNvPr id="8" name="Rectangle 7">
              <a:extLst>
                <a:ext uri="{FF2B5EF4-FFF2-40B4-BE49-F238E27FC236}">
                  <a16:creationId xmlns:a16="http://schemas.microsoft.com/office/drawing/2014/main" id="{B05D496A-CB59-5C31-7B25-B68D014EA5F6}"/>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E1D46A9-FAAF-4F1A-5BF8-D1B5E062E592}"/>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8437B9-9E70-FAB4-CDB0-7329405C3F20}"/>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CB092107-A299-6A94-3523-6338B25417D8}"/>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Common Bad Dialing Practices</a:t>
            </a:r>
          </a:p>
        </p:txBody>
      </p:sp>
      <p:sp>
        <p:nvSpPr>
          <p:cNvPr id="2" name="TextBox 1">
            <a:extLst>
              <a:ext uri="{FF2B5EF4-FFF2-40B4-BE49-F238E27FC236}">
                <a16:creationId xmlns:a16="http://schemas.microsoft.com/office/drawing/2014/main" id="{C304D1AF-727F-5639-2D02-04296DE165FD}"/>
              </a:ext>
            </a:extLst>
          </p:cNvPr>
          <p:cNvSpPr txBox="1"/>
          <p:nvPr/>
        </p:nvSpPr>
        <p:spPr>
          <a:xfrm>
            <a:off x="1225549" y="2332119"/>
            <a:ext cx="9740901" cy="1092607"/>
          </a:xfrm>
          <a:prstGeom prst="rect">
            <a:avLst/>
          </a:prstGeom>
          <a:noFill/>
        </p:spPr>
        <p:txBody>
          <a:bodyPr wrap="square" rtlCol="0">
            <a:spAutoFit/>
          </a:bodyPr>
          <a:lstStyle/>
          <a:p>
            <a:endParaRPr lang="en-US" sz="500" b="1" dirty="0">
              <a:solidFill>
                <a:schemeClr val="accent4">
                  <a:lumMod val="20000"/>
                  <a:lumOff val="80000"/>
                </a:schemeClr>
              </a:solidFill>
              <a:latin typeface="Montserrat" panose="00000500000000000000" pitchFamily="2" charset="0"/>
            </a:endParaRPr>
          </a:p>
          <a:p>
            <a:r>
              <a:rPr lang="en-US" sz="2000" b="1" dirty="0">
                <a:solidFill>
                  <a:schemeClr val="accent4">
                    <a:lumMod val="20000"/>
                    <a:lumOff val="80000"/>
                  </a:schemeClr>
                </a:solidFill>
                <a:latin typeface="Montserrat" panose="00000500000000000000" pitchFamily="2" charset="0"/>
              </a:rPr>
              <a:t>Double/Triple Tapping: </a:t>
            </a:r>
            <a:r>
              <a:rPr lang="en-US" sz="2000" dirty="0">
                <a:solidFill>
                  <a:schemeClr val="accent4">
                    <a:lumMod val="20000"/>
                    <a:lumOff val="80000"/>
                  </a:schemeClr>
                </a:solidFill>
                <a:latin typeface="Montserrat" panose="00000500000000000000" pitchFamily="2" charset="0"/>
              </a:rPr>
              <a:t>This dialing practice is frowned upon and destroys your brand’s reputation.</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2143855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56C7-B662-B69A-BC63-5111097C508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457F8CA-4987-5660-F489-2FBBEE9AA5E8}"/>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A5B697E2-E8F8-388D-8F4B-39A72F2BE644}"/>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9CA0AF-9914-850D-AC45-CBBB28377BA2}"/>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73AD1F-A214-2120-6C1F-FF464713638B}"/>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E5C8485E-417B-6B94-69A2-68283348924D}"/>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Common Bad Dialing Practices</a:t>
            </a:r>
          </a:p>
        </p:txBody>
      </p:sp>
      <p:sp>
        <p:nvSpPr>
          <p:cNvPr id="2" name="TextBox 1">
            <a:extLst>
              <a:ext uri="{FF2B5EF4-FFF2-40B4-BE49-F238E27FC236}">
                <a16:creationId xmlns:a16="http://schemas.microsoft.com/office/drawing/2014/main" id="{9BC9A9EB-6B91-F46C-E6F8-4876D1DD1503}"/>
              </a:ext>
            </a:extLst>
          </p:cNvPr>
          <p:cNvSpPr txBox="1"/>
          <p:nvPr/>
        </p:nvSpPr>
        <p:spPr>
          <a:xfrm>
            <a:off x="1225549" y="2332119"/>
            <a:ext cx="9740901" cy="3554819"/>
          </a:xfrm>
          <a:prstGeom prst="rect">
            <a:avLst/>
          </a:prstGeom>
          <a:noFill/>
        </p:spPr>
        <p:txBody>
          <a:bodyPr wrap="square" rtlCol="0">
            <a:spAutoFit/>
          </a:bodyPr>
          <a:lstStyle/>
          <a:p>
            <a:endParaRPr lang="en-US" sz="500" b="1" dirty="0">
              <a:solidFill>
                <a:schemeClr val="accent4">
                  <a:lumMod val="20000"/>
                  <a:lumOff val="80000"/>
                </a:schemeClr>
              </a:solidFill>
              <a:latin typeface="Montserrat" panose="00000500000000000000" pitchFamily="2" charset="0"/>
            </a:endParaRPr>
          </a:p>
          <a:p>
            <a:r>
              <a:rPr lang="en-US" sz="2000" b="1" dirty="0">
                <a:solidFill>
                  <a:schemeClr val="accent4">
                    <a:lumMod val="20000"/>
                    <a:lumOff val="80000"/>
                  </a:schemeClr>
                </a:solidFill>
                <a:latin typeface="Montserrat" panose="00000500000000000000" pitchFamily="2" charset="0"/>
              </a:rPr>
              <a:t>Double/Triple Tapping: </a:t>
            </a:r>
            <a:r>
              <a:rPr lang="en-US" sz="2000" dirty="0">
                <a:solidFill>
                  <a:schemeClr val="accent4">
                    <a:lumMod val="20000"/>
                    <a:lumOff val="80000"/>
                  </a:schemeClr>
                </a:solidFill>
                <a:latin typeface="Montserrat" panose="00000500000000000000" pitchFamily="2" charset="0"/>
              </a:rPr>
              <a:t>This dialing practice is frowned upon and destroys your brand’s reputation.</a:t>
            </a:r>
          </a:p>
          <a:p>
            <a:endParaRPr lang="en-US" sz="2000" dirty="0">
              <a:solidFill>
                <a:schemeClr val="accent4">
                  <a:lumMod val="20000"/>
                  <a:lumOff val="80000"/>
                </a:schemeClr>
              </a:solidFill>
              <a:latin typeface="Montserrat" panose="00000500000000000000" pitchFamily="2" charset="0"/>
            </a:endParaRPr>
          </a:p>
          <a:p>
            <a:r>
              <a:rPr lang="en-US" sz="2000" b="1" dirty="0">
                <a:solidFill>
                  <a:schemeClr val="accent4">
                    <a:lumMod val="20000"/>
                    <a:lumOff val="80000"/>
                  </a:schemeClr>
                </a:solidFill>
                <a:latin typeface="Montserrat" panose="00000500000000000000" pitchFamily="2" charset="0"/>
              </a:rPr>
              <a:t>Calling more than three times per day: </a:t>
            </a:r>
            <a:r>
              <a:rPr lang="en-US" sz="2000" dirty="0">
                <a:solidFill>
                  <a:schemeClr val="accent4">
                    <a:lumMod val="20000"/>
                    <a:lumOff val="80000"/>
                  </a:schemeClr>
                </a:solidFill>
                <a:latin typeface="Montserrat" panose="00000500000000000000" pitchFamily="2" charset="0"/>
              </a:rPr>
              <a:t>This dialing practice is frowned upon, and many states limit sales calls to three attempts per twenty-four hours on the same matter or issue.</a:t>
            </a: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1324308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C2F19-9F78-D381-4AF0-348DAD66EF30}"/>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4383E67-7956-36F6-CA8D-DAE82CBA9516}"/>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C3A158E8-7E51-56E5-8C78-36F9A05E87DC}"/>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53E0A4-1192-0279-49EE-1DC603AB6E70}"/>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89FD2C-1EEC-3B9E-C438-E85404BAE724}"/>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BD9388C5-75B1-32D5-5F10-DF43B3CFD3A2}"/>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Common Bad Dialing Practices</a:t>
            </a:r>
          </a:p>
        </p:txBody>
      </p:sp>
      <p:sp>
        <p:nvSpPr>
          <p:cNvPr id="2" name="TextBox 1">
            <a:extLst>
              <a:ext uri="{FF2B5EF4-FFF2-40B4-BE49-F238E27FC236}">
                <a16:creationId xmlns:a16="http://schemas.microsoft.com/office/drawing/2014/main" id="{003327B3-BCC9-A4BD-9220-5720474C1A5A}"/>
              </a:ext>
            </a:extLst>
          </p:cNvPr>
          <p:cNvSpPr txBox="1"/>
          <p:nvPr/>
        </p:nvSpPr>
        <p:spPr>
          <a:xfrm>
            <a:off x="1225549" y="2332119"/>
            <a:ext cx="9740901" cy="4785926"/>
          </a:xfrm>
          <a:prstGeom prst="rect">
            <a:avLst/>
          </a:prstGeom>
          <a:noFill/>
        </p:spPr>
        <p:txBody>
          <a:bodyPr wrap="square" rtlCol="0">
            <a:spAutoFit/>
          </a:bodyPr>
          <a:lstStyle/>
          <a:p>
            <a:endParaRPr lang="en-US" sz="500" b="1" dirty="0">
              <a:solidFill>
                <a:schemeClr val="accent4">
                  <a:lumMod val="20000"/>
                  <a:lumOff val="80000"/>
                </a:schemeClr>
              </a:solidFill>
              <a:latin typeface="Montserrat" panose="00000500000000000000" pitchFamily="2" charset="0"/>
            </a:endParaRPr>
          </a:p>
          <a:p>
            <a:r>
              <a:rPr lang="en-US" sz="2000" b="1" dirty="0">
                <a:solidFill>
                  <a:schemeClr val="accent4">
                    <a:lumMod val="20000"/>
                    <a:lumOff val="80000"/>
                  </a:schemeClr>
                </a:solidFill>
                <a:latin typeface="Montserrat" panose="00000500000000000000" pitchFamily="2" charset="0"/>
              </a:rPr>
              <a:t>Double/Triple Tapping: </a:t>
            </a:r>
            <a:r>
              <a:rPr lang="en-US" sz="2000" dirty="0">
                <a:solidFill>
                  <a:schemeClr val="accent4">
                    <a:lumMod val="20000"/>
                    <a:lumOff val="80000"/>
                  </a:schemeClr>
                </a:solidFill>
                <a:latin typeface="Montserrat" panose="00000500000000000000" pitchFamily="2" charset="0"/>
              </a:rPr>
              <a:t>This dialing practice is frowned upon and destroys your brand’s reputation.</a:t>
            </a:r>
          </a:p>
          <a:p>
            <a:endParaRPr lang="en-US" sz="2000" dirty="0">
              <a:solidFill>
                <a:schemeClr val="accent4">
                  <a:lumMod val="20000"/>
                  <a:lumOff val="80000"/>
                </a:schemeClr>
              </a:solidFill>
              <a:latin typeface="Montserrat" panose="00000500000000000000" pitchFamily="2" charset="0"/>
            </a:endParaRPr>
          </a:p>
          <a:p>
            <a:r>
              <a:rPr lang="en-US" sz="2000" b="1" dirty="0">
                <a:solidFill>
                  <a:schemeClr val="accent4">
                    <a:lumMod val="20000"/>
                    <a:lumOff val="80000"/>
                  </a:schemeClr>
                </a:solidFill>
                <a:latin typeface="Montserrat" panose="00000500000000000000" pitchFamily="2" charset="0"/>
              </a:rPr>
              <a:t>Calling more than three times per day: </a:t>
            </a:r>
            <a:r>
              <a:rPr lang="en-US" sz="2000" dirty="0">
                <a:solidFill>
                  <a:schemeClr val="accent4">
                    <a:lumMod val="20000"/>
                    <a:lumOff val="80000"/>
                  </a:schemeClr>
                </a:solidFill>
                <a:latin typeface="Montserrat" panose="00000500000000000000" pitchFamily="2" charset="0"/>
              </a:rPr>
              <a:t>This dialing practice is frowned upon, and many states limit sales calls to three attempts per twenty-four hours on the same matter or issue.</a:t>
            </a:r>
          </a:p>
          <a:p>
            <a:endParaRPr lang="en-US" sz="2000" dirty="0">
              <a:solidFill>
                <a:schemeClr val="accent4">
                  <a:lumMod val="20000"/>
                  <a:lumOff val="80000"/>
                </a:schemeClr>
              </a:solidFill>
              <a:latin typeface="Montserrat" panose="00000500000000000000" pitchFamily="2" charset="0"/>
            </a:endParaRPr>
          </a:p>
          <a:p>
            <a:r>
              <a:rPr lang="en-US" sz="2000" b="1" dirty="0">
                <a:solidFill>
                  <a:schemeClr val="accent4">
                    <a:lumMod val="20000"/>
                    <a:lumOff val="80000"/>
                  </a:schemeClr>
                </a:solidFill>
                <a:latin typeface="Montserrat" panose="00000500000000000000" pitchFamily="2" charset="0"/>
              </a:rPr>
              <a:t>Not De-Duping Leads: </a:t>
            </a:r>
            <a:r>
              <a:rPr lang="en-US" sz="2000" dirty="0">
                <a:solidFill>
                  <a:schemeClr val="accent4">
                    <a:lumMod val="20000"/>
                    <a:lumOff val="80000"/>
                  </a:schemeClr>
                </a:solidFill>
                <a:latin typeface="Montserrat" panose="00000500000000000000" pitchFamily="2" charset="0"/>
              </a:rPr>
              <a:t>When a consumer fills out a lead form multiple times, this commonly triggers multiple leads in the ecosystem causing the dialer to call the consumer more than intended. </a:t>
            </a: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4270786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20739-2E49-DBC1-39DD-8744B300861B}"/>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81D6A63-B282-3842-EAD8-36F2C6BD04DC}"/>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BC05F226-6C73-AC5B-5B93-7150D19C5032}"/>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BC90AB-65ED-9D5F-3079-B4B802F2555E}"/>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0FDC1B6-32D3-5238-6F1D-04FCB87D3635}"/>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CD00806-E3C1-AED7-CD25-A02A503B7AA5}"/>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Common Bad Dialing Practices</a:t>
            </a:r>
          </a:p>
        </p:txBody>
      </p:sp>
      <p:sp>
        <p:nvSpPr>
          <p:cNvPr id="2" name="TextBox 1">
            <a:extLst>
              <a:ext uri="{FF2B5EF4-FFF2-40B4-BE49-F238E27FC236}">
                <a16:creationId xmlns:a16="http://schemas.microsoft.com/office/drawing/2014/main" id="{47025416-3FDD-9A98-2D94-2A42AD9E9515}"/>
              </a:ext>
            </a:extLst>
          </p:cNvPr>
          <p:cNvSpPr txBox="1"/>
          <p:nvPr/>
        </p:nvSpPr>
        <p:spPr>
          <a:xfrm>
            <a:off x="1225549" y="2332119"/>
            <a:ext cx="9740901" cy="2015936"/>
          </a:xfrm>
          <a:prstGeom prst="rect">
            <a:avLst/>
          </a:prstGeom>
          <a:noFill/>
        </p:spPr>
        <p:txBody>
          <a:bodyPr wrap="square" rtlCol="0">
            <a:spAutoFit/>
          </a:bodyPr>
          <a:lstStyle/>
          <a:p>
            <a:endParaRPr lang="en-US" sz="500" b="1" dirty="0">
              <a:solidFill>
                <a:schemeClr val="accent4">
                  <a:lumMod val="20000"/>
                  <a:lumOff val="80000"/>
                </a:schemeClr>
              </a:solidFill>
              <a:latin typeface="Montserrat" panose="00000500000000000000" pitchFamily="2" charset="0"/>
            </a:endParaRPr>
          </a:p>
          <a:p>
            <a:r>
              <a:rPr lang="en-US" sz="2000" b="1" dirty="0">
                <a:solidFill>
                  <a:schemeClr val="accent4">
                    <a:lumMod val="20000"/>
                    <a:lumOff val="80000"/>
                  </a:schemeClr>
                </a:solidFill>
                <a:latin typeface="Montserrat" panose="00000500000000000000" pitchFamily="2" charset="0"/>
              </a:rPr>
              <a:t>Number Rotation: </a:t>
            </a:r>
            <a:r>
              <a:rPr lang="en-US" sz="2000" dirty="0">
                <a:solidFill>
                  <a:schemeClr val="accent4">
                    <a:lumMod val="20000"/>
                    <a:lumOff val="80000"/>
                  </a:schemeClr>
                </a:solidFill>
                <a:latin typeface="Montserrat" panose="00000500000000000000" pitchFamily="2" charset="0"/>
              </a:rPr>
              <a:t>Using multiple numbers within the same area code to call the same consumer to avoid being flagged as spam. This practice is used by fraudulent callers and is a very bad dialing practice that hurts your TN reputation further. </a:t>
            </a:r>
          </a:p>
          <a:p>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1377273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61925-2A4E-9978-1A48-19F4E749433A}"/>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A627DD00-BCB8-D64F-868D-29F3C5C4ECF5}"/>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CF781ED8-6904-5463-2FA1-0E92F4594AE3}"/>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D73FAD-84DF-F77B-D118-407C6B61798E}"/>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6FEBA0-3BC5-1150-BB5B-6F64C212DC7C}"/>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CF077574-2753-B80E-AED4-3B911277E27A}"/>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Robocall Epidemic</a:t>
            </a:r>
          </a:p>
        </p:txBody>
      </p:sp>
      <p:sp>
        <p:nvSpPr>
          <p:cNvPr id="2" name="TextBox 1">
            <a:extLst>
              <a:ext uri="{FF2B5EF4-FFF2-40B4-BE49-F238E27FC236}">
                <a16:creationId xmlns:a16="http://schemas.microsoft.com/office/drawing/2014/main" id="{EA07D89D-C4A5-9A7C-776F-B28E161F00CC}"/>
              </a:ext>
            </a:extLst>
          </p:cNvPr>
          <p:cNvSpPr txBox="1"/>
          <p:nvPr/>
        </p:nvSpPr>
        <p:spPr>
          <a:xfrm>
            <a:off x="1225549" y="2332119"/>
            <a:ext cx="9740901" cy="3862596"/>
          </a:xfrm>
          <a:prstGeom prst="rect">
            <a:avLst/>
          </a:prstGeom>
          <a:noFill/>
        </p:spPr>
        <p:txBody>
          <a:bodyPr wrap="square" rtlCol="0">
            <a:spAutoFit/>
          </a:bodyPr>
          <a:lstStyle/>
          <a:p>
            <a:endParaRPr lang="en-US" sz="500" b="1"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Despite all the work the FCC and terminating carriers have put in to stopping illegal robocalls:</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US consumers STILL receive 3 – 5 billion robocalls per month.</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The first 5 months of 2025 saw an 11% increase in robocalls compared with 2024.</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The carriers have significantly ramped up call blocking &amp; labeling in the last 6 months to combat the increase in robocalls. </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Troutman correctly showed yesterday a recent drop in robocalls ! </a:t>
            </a:r>
          </a:p>
        </p:txBody>
      </p:sp>
    </p:spTree>
    <p:extLst>
      <p:ext uri="{BB962C8B-B14F-4D97-AF65-F5344CB8AC3E}">
        <p14:creationId xmlns:p14="http://schemas.microsoft.com/office/powerpoint/2010/main" val="1658240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D9A5B-2DB7-7CBC-B286-3E2FE1B52710}"/>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67B26C5-438E-F5E8-7FF0-41BE1AD4687C}"/>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F8255183-E622-E469-0212-5F776D9DFCFC}"/>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16E6C6-41A7-C498-CC7A-B600A9E69BF5}"/>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18D05D-F13A-F751-42BD-CDDD8BFFC69E}"/>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16283DB9-FB90-98DE-68AA-0848376240EC}"/>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Common Bad Dialing Practices</a:t>
            </a:r>
          </a:p>
        </p:txBody>
      </p:sp>
      <p:sp>
        <p:nvSpPr>
          <p:cNvPr id="2" name="TextBox 1">
            <a:extLst>
              <a:ext uri="{FF2B5EF4-FFF2-40B4-BE49-F238E27FC236}">
                <a16:creationId xmlns:a16="http://schemas.microsoft.com/office/drawing/2014/main" id="{9033CF3F-52EC-0790-6977-DB5477249A8B}"/>
              </a:ext>
            </a:extLst>
          </p:cNvPr>
          <p:cNvSpPr txBox="1"/>
          <p:nvPr/>
        </p:nvSpPr>
        <p:spPr>
          <a:xfrm>
            <a:off x="1225549" y="2332119"/>
            <a:ext cx="9740901" cy="4170372"/>
          </a:xfrm>
          <a:prstGeom prst="rect">
            <a:avLst/>
          </a:prstGeom>
          <a:noFill/>
        </p:spPr>
        <p:txBody>
          <a:bodyPr wrap="square" rtlCol="0">
            <a:spAutoFit/>
          </a:bodyPr>
          <a:lstStyle/>
          <a:p>
            <a:endParaRPr lang="en-US" sz="500" b="1" dirty="0">
              <a:solidFill>
                <a:schemeClr val="accent4">
                  <a:lumMod val="20000"/>
                  <a:lumOff val="80000"/>
                </a:schemeClr>
              </a:solidFill>
              <a:latin typeface="Montserrat" panose="00000500000000000000" pitchFamily="2" charset="0"/>
            </a:endParaRPr>
          </a:p>
          <a:p>
            <a:r>
              <a:rPr lang="en-US" sz="2000" b="1" dirty="0">
                <a:solidFill>
                  <a:schemeClr val="accent4">
                    <a:lumMod val="20000"/>
                    <a:lumOff val="80000"/>
                  </a:schemeClr>
                </a:solidFill>
                <a:latin typeface="Montserrat" panose="00000500000000000000" pitchFamily="2" charset="0"/>
              </a:rPr>
              <a:t>Calling Co-Reg Leads: </a:t>
            </a:r>
            <a:r>
              <a:rPr lang="en-US" sz="2000" dirty="0">
                <a:solidFill>
                  <a:schemeClr val="accent4">
                    <a:lumMod val="20000"/>
                    <a:lumOff val="80000"/>
                  </a:schemeClr>
                </a:solidFill>
                <a:latin typeface="Montserrat" panose="00000500000000000000" pitchFamily="2" charset="0"/>
              </a:rPr>
              <a:t>While</a:t>
            </a:r>
            <a:r>
              <a:rPr lang="en-US" sz="2000" b="1" dirty="0">
                <a:solidFill>
                  <a:schemeClr val="accent4">
                    <a:lumMod val="20000"/>
                    <a:lumOff val="80000"/>
                  </a:schemeClr>
                </a:solidFill>
                <a:latin typeface="Montserrat" panose="00000500000000000000" pitchFamily="2" charset="0"/>
              </a:rPr>
              <a:t> </a:t>
            </a:r>
            <a:r>
              <a:rPr lang="en-US" sz="2000" dirty="0">
                <a:solidFill>
                  <a:schemeClr val="accent4">
                    <a:lumMod val="20000"/>
                    <a:lumOff val="80000"/>
                  </a:schemeClr>
                </a:solidFill>
                <a:latin typeface="Montserrat" panose="00000500000000000000" pitchFamily="2" charset="0"/>
              </a:rPr>
              <a:t>not necessarily illegal, it is recommended to avoid purchasing leads that are being sold to many other businesses as this often causes consumers to complain. </a:t>
            </a:r>
          </a:p>
          <a:p>
            <a:endParaRPr lang="en-US" sz="2000"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We have found that co-reg leads are much quicker to report a TN as spam because they are already being called by many other businesses. </a:t>
            </a:r>
          </a:p>
          <a:p>
            <a:endParaRPr lang="en-US" sz="2000"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While your business may be following compliance and dialing best practices (3 calls / day maximum), the consumers are much quicker to complain when their information is sold to 20 different call centers.</a:t>
            </a:r>
          </a:p>
          <a:p>
            <a:endParaRPr lang="en-US" sz="2000" dirty="0">
              <a:solidFill>
                <a:schemeClr val="accent4">
                  <a:lumMod val="20000"/>
                  <a:lumOff val="80000"/>
                </a:schemeClr>
              </a:solidFill>
              <a:latin typeface="Montserrat" panose="00000500000000000000" pitchFamily="2" charset="0"/>
            </a:endParaRPr>
          </a:p>
          <a:p>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1407588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1AD57-FAEF-08F3-FEE6-E758C11B3AF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BF02485-5958-9BF1-E743-7114BD01B43A}"/>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CDEB4125-B9FD-5195-0053-642F46574B88}"/>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18246F-ED5D-AAD2-F7A3-C47ECA147213}"/>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596D67D4-B94F-D148-D160-5B0DE01B17B8}"/>
              </a:ext>
            </a:extLst>
          </p:cNvPr>
          <p:cNvSpPr txBox="1"/>
          <p:nvPr/>
        </p:nvSpPr>
        <p:spPr>
          <a:xfrm>
            <a:off x="0" y="2844224"/>
            <a:ext cx="12192000" cy="1015663"/>
          </a:xfrm>
          <a:prstGeom prst="rect">
            <a:avLst/>
          </a:prstGeom>
          <a:noFill/>
        </p:spPr>
        <p:txBody>
          <a:bodyPr wrap="square" rtlCol="0">
            <a:spAutoFit/>
          </a:bodyPr>
          <a:lstStyle/>
          <a:p>
            <a:pPr algn="ctr"/>
            <a:r>
              <a:rPr lang="en-US" sz="4000" b="1" dirty="0">
                <a:solidFill>
                  <a:schemeClr val="bg1"/>
                </a:solidFill>
                <a:latin typeface="Montserrat" panose="00000500000000000000" pitchFamily="2" charset="0"/>
              </a:rPr>
              <a:t>Vetting Ecosystem</a:t>
            </a:r>
          </a:p>
          <a:p>
            <a:pPr algn="ctr"/>
            <a:r>
              <a:rPr lang="en-US" sz="2000" b="1" dirty="0">
                <a:solidFill>
                  <a:schemeClr val="accent4">
                    <a:lumMod val="20000"/>
                    <a:lumOff val="80000"/>
                  </a:schemeClr>
                </a:solidFill>
                <a:latin typeface="Montserrat" panose="00000500000000000000" pitchFamily="2" charset="0"/>
              </a:rPr>
              <a:t>Designed to “Raise your hand” as a good actor and remediate TNs</a:t>
            </a:r>
          </a:p>
        </p:txBody>
      </p:sp>
    </p:spTree>
    <p:extLst>
      <p:ext uri="{BB962C8B-B14F-4D97-AF65-F5344CB8AC3E}">
        <p14:creationId xmlns:p14="http://schemas.microsoft.com/office/powerpoint/2010/main" val="876126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48549-1C97-8BC2-D01B-497FCD5883A8}"/>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5F8D1CD4-2C0B-3A00-560D-C3D4EA1A9BDD}"/>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8DCF5630-5B53-5689-42EE-529D7344516C}"/>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6237B5-7140-3240-51A8-613D30082172}"/>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C2FE46-C52B-A404-46EA-F46E95EE5C24}"/>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600FBB16-2B1D-47B1-D05F-61C9EFD36297}"/>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Vetting Ecosystem</a:t>
            </a:r>
          </a:p>
        </p:txBody>
      </p:sp>
      <p:sp>
        <p:nvSpPr>
          <p:cNvPr id="2" name="TextBox 1">
            <a:extLst>
              <a:ext uri="{FF2B5EF4-FFF2-40B4-BE49-F238E27FC236}">
                <a16:creationId xmlns:a16="http://schemas.microsoft.com/office/drawing/2014/main" id="{DB12A14A-70DE-3DC6-42AA-EE3A16BE7B5E}"/>
              </a:ext>
            </a:extLst>
          </p:cNvPr>
          <p:cNvSpPr txBox="1"/>
          <p:nvPr/>
        </p:nvSpPr>
        <p:spPr>
          <a:xfrm>
            <a:off x="1225549" y="2332119"/>
            <a:ext cx="6336394" cy="3477875"/>
          </a:xfrm>
          <a:prstGeom prst="rect">
            <a:avLst/>
          </a:prstGeom>
          <a:noFill/>
        </p:spPr>
        <p:txBody>
          <a:bodyPr wrap="square" rtlCol="0">
            <a:spAutoFit/>
          </a:bodyPr>
          <a:lstStyle/>
          <a:p>
            <a:pPr lvl="1"/>
            <a:r>
              <a:rPr lang="en-US" sz="2000" dirty="0">
                <a:solidFill>
                  <a:schemeClr val="accent4">
                    <a:lumMod val="20000"/>
                    <a:lumOff val="80000"/>
                  </a:schemeClr>
                </a:solidFill>
                <a:latin typeface="Montserrat" panose="00000500000000000000" pitchFamily="2" charset="0"/>
              </a:rPr>
              <a:t>We are excited to announce that we recently revamped our vetting ecosystem which significantly improves our ability to effectively and accurately vet businesses to protect them from inaccurate labeling.</a:t>
            </a:r>
          </a:p>
          <a:p>
            <a:pPr lvl="1"/>
            <a:endParaRPr lang="en-US" sz="2000" dirty="0">
              <a:solidFill>
                <a:schemeClr val="accent4">
                  <a:lumMod val="20000"/>
                  <a:lumOff val="80000"/>
                </a:schemeClr>
              </a:solidFill>
              <a:latin typeface="Montserrat" panose="00000500000000000000" pitchFamily="2" charset="0"/>
            </a:endParaRPr>
          </a:p>
          <a:p>
            <a:pPr lvl="1"/>
            <a:endParaRPr lang="en-US" sz="2000" dirty="0">
              <a:solidFill>
                <a:schemeClr val="accent4">
                  <a:lumMod val="20000"/>
                  <a:lumOff val="80000"/>
                </a:schemeClr>
              </a:solidFill>
              <a:latin typeface="Montserrat" panose="00000500000000000000" pitchFamily="2" charset="0"/>
            </a:endParaRPr>
          </a:p>
          <a:p>
            <a:pPr lvl="1"/>
            <a:endParaRPr lang="en-US" sz="2000" dirty="0">
              <a:solidFill>
                <a:schemeClr val="accent4">
                  <a:lumMod val="20000"/>
                  <a:lumOff val="80000"/>
                </a:schemeClr>
              </a:solidFill>
              <a:latin typeface="Montserrat" panose="00000500000000000000" pitchFamily="2" charset="0"/>
            </a:endParaRPr>
          </a:p>
          <a:p>
            <a:pPr lvl="1"/>
            <a:r>
              <a:rPr lang="en-US" sz="2000" dirty="0">
                <a:solidFill>
                  <a:schemeClr val="accent4">
                    <a:lumMod val="20000"/>
                    <a:lumOff val="80000"/>
                  </a:schemeClr>
                </a:solidFill>
                <a:latin typeface="Montserrat" panose="00000500000000000000" pitchFamily="2" charset="0"/>
              </a:rPr>
              <a:t>As a result, we’re now able to achieve </a:t>
            </a:r>
            <a:r>
              <a:rPr lang="en-US" sz="2000" b="1" dirty="0">
                <a:solidFill>
                  <a:schemeClr val="accent4">
                    <a:lumMod val="20000"/>
                    <a:lumOff val="80000"/>
                  </a:schemeClr>
                </a:solidFill>
                <a:latin typeface="Montserrat" panose="00000500000000000000" pitchFamily="2" charset="0"/>
              </a:rPr>
              <a:t>significantly faster </a:t>
            </a:r>
            <a:r>
              <a:rPr lang="en-US" sz="2000" dirty="0">
                <a:solidFill>
                  <a:schemeClr val="accent4">
                    <a:lumMod val="20000"/>
                    <a:lumOff val="80000"/>
                  </a:schemeClr>
                </a:solidFill>
                <a:latin typeface="Montserrat" panose="00000500000000000000" pitchFamily="2" charset="0"/>
              </a:rPr>
              <a:t>remediation timeframes which a much higher success rate. </a:t>
            </a:r>
          </a:p>
        </p:txBody>
      </p:sp>
      <p:pic>
        <p:nvPicPr>
          <p:cNvPr id="4" name="Picture 3" descr="A screenshot of a phone&#10;&#10;AI-generated content may be incorrect.">
            <a:extLst>
              <a:ext uri="{FF2B5EF4-FFF2-40B4-BE49-F238E27FC236}">
                <a16:creationId xmlns:a16="http://schemas.microsoft.com/office/drawing/2014/main" id="{9B785130-95B1-F3AF-2923-694FB42952E5}"/>
              </a:ext>
            </a:extLst>
          </p:cNvPr>
          <p:cNvPicPr>
            <a:picLocks noChangeAspect="1"/>
          </p:cNvPicPr>
          <p:nvPr/>
        </p:nvPicPr>
        <p:blipFill>
          <a:blip r:embed="rId2"/>
          <a:srcRect r="66682"/>
          <a:stretch>
            <a:fillRect/>
          </a:stretch>
        </p:blipFill>
        <p:spPr>
          <a:xfrm>
            <a:off x="7864802" y="896681"/>
            <a:ext cx="3313140" cy="6469319"/>
          </a:xfrm>
          <a:prstGeom prst="rect">
            <a:avLst/>
          </a:prstGeom>
        </p:spPr>
      </p:pic>
    </p:spTree>
    <p:extLst>
      <p:ext uri="{BB962C8B-B14F-4D97-AF65-F5344CB8AC3E}">
        <p14:creationId xmlns:p14="http://schemas.microsoft.com/office/powerpoint/2010/main" val="974249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81D1-F9D5-1E44-B557-FD8CCABDA995}"/>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074F137-83C5-65A7-CF51-3740A4C9A145}"/>
              </a:ext>
            </a:extLst>
          </p:cNvPr>
          <p:cNvGrpSpPr/>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65CEB339-EF2E-BA2A-739B-EFF6580DE566}"/>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0226F5-5BF4-9B1F-242A-D38BBF8730A4}"/>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EE140C-D2A3-4B2E-8352-7722C165AA63}"/>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28FDA80-6059-58C4-9057-6DCF84443A4C}"/>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CDR Analysis</a:t>
            </a:r>
          </a:p>
        </p:txBody>
      </p:sp>
      <p:sp>
        <p:nvSpPr>
          <p:cNvPr id="2" name="TextBox 1">
            <a:extLst>
              <a:ext uri="{FF2B5EF4-FFF2-40B4-BE49-F238E27FC236}">
                <a16:creationId xmlns:a16="http://schemas.microsoft.com/office/drawing/2014/main" id="{CBF6F230-F85A-FBD8-D872-6D4A2CD13E31}"/>
              </a:ext>
            </a:extLst>
          </p:cNvPr>
          <p:cNvSpPr txBox="1"/>
          <p:nvPr/>
        </p:nvSpPr>
        <p:spPr>
          <a:xfrm>
            <a:off x="667657" y="2068065"/>
            <a:ext cx="9761911" cy="1015663"/>
          </a:xfrm>
          <a:prstGeom prst="rect">
            <a:avLst/>
          </a:prstGeom>
          <a:noFill/>
        </p:spPr>
        <p:txBody>
          <a:bodyPr wrap="square" rtlCol="0">
            <a:spAutoFit/>
          </a:bodyPr>
          <a:lstStyle/>
          <a:p>
            <a:pPr lvl="1"/>
            <a:r>
              <a:rPr lang="en-US" sz="2000" dirty="0">
                <a:solidFill>
                  <a:schemeClr val="accent4">
                    <a:lumMod val="20000"/>
                    <a:lumOff val="80000"/>
                  </a:schemeClr>
                </a:solidFill>
                <a:latin typeface="Montserrat" panose="00000500000000000000" pitchFamily="2" charset="0"/>
              </a:rPr>
              <a:t>Our new vetting ecosystem now includes in-depth CDR analysis that will audit every call your brand places to ensure your brand is following state and federal compliance regulations. </a:t>
            </a:r>
          </a:p>
        </p:txBody>
      </p:sp>
      <p:sp>
        <p:nvSpPr>
          <p:cNvPr id="9" name="Rectangle 8">
            <a:extLst>
              <a:ext uri="{FF2B5EF4-FFF2-40B4-BE49-F238E27FC236}">
                <a16:creationId xmlns:a16="http://schemas.microsoft.com/office/drawing/2014/main" id="{FE2D3DB8-FDE9-5630-102A-05EE5CF63F9C}"/>
              </a:ext>
            </a:extLst>
          </p:cNvPr>
          <p:cNvSpPr/>
          <p:nvPr/>
        </p:nvSpPr>
        <p:spPr>
          <a:xfrm>
            <a:off x="996697" y="3282631"/>
            <a:ext cx="9947982" cy="2438025"/>
          </a:xfrm>
          <a:prstGeom prst="rect">
            <a:avLst/>
          </a:prstGeom>
          <a:gradFill>
            <a:gsLst>
              <a:gs pos="100000">
                <a:srgbClr val="ABE9FF"/>
              </a:gs>
              <a:gs pos="81000">
                <a:srgbClr val="218CB5"/>
              </a:gs>
              <a:gs pos="14000">
                <a:schemeClr val="accent4">
                  <a:lumMod val="75000"/>
                </a:schemeClr>
              </a:gs>
              <a:gs pos="0">
                <a:srgbClr val="ABE9FF"/>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4465CE-BC7A-B24E-79BC-004509B680AB}"/>
              </a:ext>
            </a:extLst>
          </p:cNvPr>
          <p:cNvPicPr>
            <a:picLocks noChangeAspect="1"/>
          </p:cNvPicPr>
          <p:nvPr/>
        </p:nvPicPr>
        <p:blipFill>
          <a:blip r:embed="rId2"/>
          <a:stretch>
            <a:fillRect/>
          </a:stretch>
        </p:blipFill>
        <p:spPr>
          <a:xfrm>
            <a:off x="1079499" y="3340087"/>
            <a:ext cx="9784445" cy="2316590"/>
          </a:xfrm>
          <a:prstGeom prst="rect">
            <a:avLst/>
          </a:prstGeom>
        </p:spPr>
      </p:pic>
    </p:spTree>
    <p:extLst>
      <p:ext uri="{BB962C8B-B14F-4D97-AF65-F5344CB8AC3E}">
        <p14:creationId xmlns:p14="http://schemas.microsoft.com/office/powerpoint/2010/main" val="2570461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DD08F-7F8E-5FF3-D197-4D817D027CC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F8BA81E-DAD6-B815-FC2C-6B61016062AD}"/>
              </a:ext>
            </a:extLst>
          </p:cNvPr>
          <p:cNvGrpSpPr/>
          <p:nvPr/>
        </p:nvGrpSpPr>
        <p:grpSpPr>
          <a:xfrm>
            <a:off x="0" y="18143"/>
            <a:ext cx="12192000" cy="6858000"/>
            <a:chOff x="0" y="0"/>
            <a:chExt cx="12192000" cy="6858000"/>
          </a:xfrm>
        </p:grpSpPr>
        <p:sp>
          <p:nvSpPr>
            <p:cNvPr id="4" name="Rectangle 3">
              <a:extLst>
                <a:ext uri="{FF2B5EF4-FFF2-40B4-BE49-F238E27FC236}">
                  <a16:creationId xmlns:a16="http://schemas.microsoft.com/office/drawing/2014/main" id="{E6D9A296-B3E1-70CD-E742-265A8BE341EF}"/>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0D6CC4-FC32-941F-FB1C-DF90110FE94E}"/>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0D53AA-2EC5-CB15-A17F-AFDB171C4E0C}"/>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67B665E-9AAE-64B8-1EFC-F0E95FB1DEE2}"/>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CDR Analysis</a:t>
            </a:r>
          </a:p>
        </p:txBody>
      </p:sp>
      <p:sp>
        <p:nvSpPr>
          <p:cNvPr id="12" name="Rectangle 11">
            <a:extLst>
              <a:ext uri="{FF2B5EF4-FFF2-40B4-BE49-F238E27FC236}">
                <a16:creationId xmlns:a16="http://schemas.microsoft.com/office/drawing/2014/main" id="{1324FBDB-2FC4-8924-7BA1-2BCA82067705}"/>
              </a:ext>
            </a:extLst>
          </p:cNvPr>
          <p:cNvSpPr/>
          <p:nvPr/>
        </p:nvSpPr>
        <p:spPr>
          <a:xfrm>
            <a:off x="1079499" y="2228129"/>
            <a:ext cx="9947982" cy="3878031"/>
          </a:xfrm>
          <a:prstGeom prst="rect">
            <a:avLst/>
          </a:prstGeom>
          <a:gradFill>
            <a:gsLst>
              <a:gs pos="100000">
                <a:srgbClr val="ABE9FF"/>
              </a:gs>
              <a:gs pos="81000">
                <a:srgbClr val="218CB5"/>
              </a:gs>
              <a:gs pos="14000">
                <a:schemeClr val="accent4">
                  <a:lumMod val="75000"/>
                </a:schemeClr>
              </a:gs>
              <a:gs pos="0">
                <a:srgbClr val="ABE9FF"/>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E6167F4-9820-C9D0-F73C-21FA91DA1F6E}"/>
              </a:ext>
            </a:extLst>
          </p:cNvPr>
          <p:cNvPicPr>
            <a:picLocks noChangeAspect="1"/>
          </p:cNvPicPr>
          <p:nvPr/>
        </p:nvPicPr>
        <p:blipFill>
          <a:blip r:embed="rId2"/>
          <a:stretch>
            <a:fillRect/>
          </a:stretch>
        </p:blipFill>
        <p:spPr>
          <a:xfrm>
            <a:off x="1203778" y="2306190"/>
            <a:ext cx="9665208" cy="3672920"/>
          </a:xfrm>
          <a:prstGeom prst="rect">
            <a:avLst/>
          </a:prstGeom>
        </p:spPr>
      </p:pic>
    </p:spTree>
    <p:extLst>
      <p:ext uri="{BB962C8B-B14F-4D97-AF65-F5344CB8AC3E}">
        <p14:creationId xmlns:p14="http://schemas.microsoft.com/office/powerpoint/2010/main" val="4192048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8494B-F545-8B02-0FB7-CBA9C7A0C925}"/>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0B963EB-54CB-DD68-12C6-4927EB3AB002}"/>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3ADC0D0B-4AE1-2944-F59D-1C7D10095490}"/>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E764C5-1828-7469-3711-08568AAD67D5}"/>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92850C-12BF-262C-9426-AB29132F15EE}"/>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A15C1533-51C3-4821-308D-9465B59E370C}"/>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CDR Analysis</a:t>
            </a:r>
          </a:p>
        </p:txBody>
      </p:sp>
      <p:sp>
        <p:nvSpPr>
          <p:cNvPr id="2" name="TextBox 1">
            <a:extLst>
              <a:ext uri="{FF2B5EF4-FFF2-40B4-BE49-F238E27FC236}">
                <a16:creationId xmlns:a16="http://schemas.microsoft.com/office/drawing/2014/main" id="{DC2CF4BA-26F9-2D5C-E402-4E5ECF9CA125}"/>
              </a:ext>
            </a:extLst>
          </p:cNvPr>
          <p:cNvSpPr txBox="1"/>
          <p:nvPr/>
        </p:nvSpPr>
        <p:spPr>
          <a:xfrm>
            <a:off x="667657" y="2068065"/>
            <a:ext cx="9761911" cy="3785652"/>
          </a:xfrm>
          <a:prstGeom prst="rect">
            <a:avLst/>
          </a:prstGeom>
          <a:noFill/>
        </p:spPr>
        <p:txBody>
          <a:bodyPr wrap="square" rtlCol="0">
            <a:spAutoFit/>
          </a:bodyPr>
          <a:lstStyle/>
          <a:p>
            <a:pPr lvl="1"/>
            <a:r>
              <a:rPr lang="en-US" sz="2000" dirty="0">
                <a:solidFill>
                  <a:schemeClr val="accent4">
                    <a:lumMod val="20000"/>
                    <a:lumOff val="80000"/>
                  </a:schemeClr>
                </a:solidFill>
                <a:latin typeface="Montserrat" panose="00000500000000000000" pitchFamily="2" charset="0"/>
              </a:rPr>
              <a:t>Our new vetting ecosystem now includes in-depth CDR analysis that will audit every call your brand places to ensure your brand is following state and federal compliance regulations. </a:t>
            </a:r>
          </a:p>
          <a:p>
            <a:pPr lvl="1"/>
            <a:endParaRPr lang="en-US" sz="2000" dirty="0">
              <a:solidFill>
                <a:schemeClr val="accent4">
                  <a:lumMod val="20000"/>
                  <a:lumOff val="80000"/>
                </a:schemeClr>
              </a:solidFill>
              <a:latin typeface="Montserrat" panose="00000500000000000000" pitchFamily="2" charset="0"/>
            </a:endParaRPr>
          </a:p>
          <a:p>
            <a:pPr lvl="1"/>
            <a:endParaRPr lang="en-US" sz="2000" dirty="0">
              <a:solidFill>
                <a:schemeClr val="accent4">
                  <a:lumMod val="20000"/>
                  <a:lumOff val="80000"/>
                </a:schemeClr>
              </a:solidFill>
              <a:latin typeface="Montserrat" panose="00000500000000000000" pitchFamily="2" charset="0"/>
            </a:endParaRPr>
          </a:p>
          <a:p>
            <a:pPr lvl="1"/>
            <a:endParaRPr lang="en-US" sz="2000" dirty="0">
              <a:solidFill>
                <a:schemeClr val="accent4">
                  <a:lumMod val="20000"/>
                  <a:lumOff val="80000"/>
                </a:schemeClr>
              </a:solidFill>
              <a:latin typeface="Montserrat" panose="00000500000000000000" pitchFamily="2" charset="0"/>
            </a:endParaRPr>
          </a:p>
          <a:p>
            <a:pPr lvl="1"/>
            <a:endParaRPr lang="en-US" sz="2000" dirty="0">
              <a:solidFill>
                <a:schemeClr val="accent4">
                  <a:lumMod val="20000"/>
                  <a:lumOff val="80000"/>
                </a:schemeClr>
              </a:solidFill>
              <a:latin typeface="Montserrat" panose="00000500000000000000" pitchFamily="2" charset="0"/>
            </a:endParaRPr>
          </a:p>
          <a:p>
            <a:pPr lvl="1"/>
            <a:endParaRPr lang="en-US" sz="2000" dirty="0">
              <a:solidFill>
                <a:schemeClr val="accent4">
                  <a:lumMod val="20000"/>
                  <a:lumOff val="80000"/>
                </a:schemeClr>
              </a:solidFill>
              <a:latin typeface="Montserrat" panose="00000500000000000000" pitchFamily="2" charset="0"/>
            </a:endParaRPr>
          </a:p>
          <a:p>
            <a:pPr lvl="1"/>
            <a:endParaRPr lang="en-US" sz="2000" dirty="0">
              <a:solidFill>
                <a:schemeClr val="accent4">
                  <a:lumMod val="20000"/>
                  <a:lumOff val="80000"/>
                </a:schemeClr>
              </a:solidFill>
              <a:latin typeface="Montserrat" panose="00000500000000000000" pitchFamily="2" charset="0"/>
            </a:endParaRPr>
          </a:p>
          <a:p>
            <a:pPr lvl="1"/>
            <a:endParaRPr lang="en-US" sz="2000" dirty="0">
              <a:solidFill>
                <a:schemeClr val="accent4">
                  <a:lumMod val="20000"/>
                  <a:lumOff val="80000"/>
                </a:schemeClr>
              </a:solidFill>
              <a:latin typeface="Montserrat" panose="00000500000000000000" pitchFamily="2" charset="0"/>
            </a:endParaRPr>
          </a:p>
          <a:p>
            <a:pPr lvl="1"/>
            <a:r>
              <a:rPr lang="en-US" sz="2000" dirty="0">
                <a:solidFill>
                  <a:schemeClr val="accent4">
                    <a:lumMod val="20000"/>
                    <a:lumOff val="80000"/>
                  </a:schemeClr>
                </a:solidFill>
                <a:latin typeface="Montserrat" panose="00000500000000000000" pitchFamily="2" charset="0"/>
              </a:rPr>
              <a:t>Using the CDR tool, we’ve been able to identify when bad actors are spoofing the brand’s TNs. </a:t>
            </a:r>
          </a:p>
        </p:txBody>
      </p:sp>
      <p:sp>
        <p:nvSpPr>
          <p:cNvPr id="13" name="Rectangle 12">
            <a:extLst>
              <a:ext uri="{FF2B5EF4-FFF2-40B4-BE49-F238E27FC236}">
                <a16:creationId xmlns:a16="http://schemas.microsoft.com/office/drawing/2014/main" id="{68013FD3-1667-B17E-6980-9D489C283456}"/>
              </a:ext>
            </a:extLst>
          </p:cNvPr>
          <p:cNvSpPr/>
          <p:nvPr/>
        </p:nvSpPr>
        <p:spPr>
          <a:xfrm>
            <a:off x="997373" y="3275086"/>
            <a:ext cx="5751575" cy="1508825"/>
          </a:xfrm>
          <a:prstGeom prst="rect">
            <a:avLst/>
          </a:prstGeom>
          <a:gradFill>
            <a:gsLst>
              <a:gs pos="100000">
                <a:srgbClr val="ABE9FF"/>
              </a:gs>
              <a:gs pos="81000">
                <a:srgbClr val="218CB5"/>
              </a:gs>
              <a:gs pos="14000">
                <a:schemeClr val="accent4">
                  <a:lumMod val="75000"/>
                </a:schemeClr>
              </a:gs>
              <a:gs pos="0">
                <a:srgbClr val="ABE9FF"/>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CCE30E0-4145-D113-22D3-57CA8E389915}"/>
              </a:ext>
            </a:extLst>
          </p:cNvPr>
          <p:cNvPicPr>
            <a:picLocks noChangeAspect="1"/>
          </p:cNvPicPr>
          <p:nvPr/>
        </p:nvPicPr>
        <p:blipFill>
          <a:blip r:embed="rId2"/>
          <a:stretch>
            <a:fillRect/>
          </a:stretch>
        </p:blipFill>
        <p:spPr>
          <a:xfrm>
            <a:off x="1079499" y="3340087"/>
            <a:ext cx="5587325" cy="1378824"/>
          </a:xfrm>
          <a:prstGeom prst="rect">
            <a:avLst/>
          </a:prstGeom>
        </p:spPr>
      </p:pic>
    </p:spTree>
    <p:extLst>
      <p:ext uri="{BB962C8B-B14F-4D97-AF65-F5344CB8AC3E}">
        <p14:creationId xmlns:p14="http://schemas.microsoft.com/office/powerpoint/2010/main" val="1999585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2FE1E-3EB2-9023-372F-2E91C966629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5C1FBA49-A79F-9AE2-15D1-A4478B082606}"/>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BE4EB5D3-B88D-169D-58F5-F30B12364D10}"/>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D4023D-3B55-586D-2D4D-F546BAE1771C}"/>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AC2B3A-CB3F-321E-04FB-A3C214DB2CF9}"/>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7E9444B5-2DED-533D-6431-B1BFAB5B0CB4}"/>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Vetting Ecosystem</a:t>
            </a:r>
          </a:p>
        </p:txBody>
      </p:sp>
      <p:sp>
        <p:nvSpPr>
          <p:cNvPr id="2" name="TextBox 1">
            <a:extLst>
              <a:ext uri="{FF2B5EF4-FFF2-40B4-BE49-F238E27FC236}">
                <a16:creationId xmlns:a16="http://schemas.microsoft.com/office/drawing/2014/main" id="{656D8486-C3EE-934F-F564-850DA02FFC12}"/>
              </a:ext>
            </a:extLst>
          </p:cNvPr>
          <p:cNvSpPr txBox="1"/>
          <p:nvPr/>
        </p:nvSpPr>
        <p:spPr>
          <a:xfrm>
            <a:off x="722231" y="2163699"/>
            <a:ext cx="6839712" cy="4185761"/>
          </a:xfrm>
          <a:prstGeom prst="rect">
            <a:avLst/>
          </a:prstGeom>
          <a:noFill/>
        </p:spPr>
        <p:txBody>
          <a:bodyPr wrap="square" rtlCol="0">
            <a:spAutoFit/>
          </a:bodyPr>
          <a:lstStyle/>
          <a:p>
            <a:pPr lvl="1"/>
            <a:r>
              <a:rPr lang="en-US" sz="1900" dirty="0">
                <a:solidFill>
                  <a:schemeClr val="accent4">
                    <a:lumMod val="20000"/>
                    <a:lumOff val="80000"/>
                  </a:schemeClr>
                </a:solidFill>
                <a:latin typeface="Montserrat" panose="00000500000000000000" pitchFamily="2" charset="0"/>
              </a:rPr>
              <a:t>Through our improved end-to-end vetting ecosystem:</a:t>
            </a:r>
          </a:p>
          <a:p>
            <a:pPr lvl="1"/>
            <a:endParaRPr lang="en-US" sz="1900" dirty="0">
              <a:solidFill>
                <a:schemeClr val="accent4">
                  <a:lumMod val="20000"/>
                  <a:lumOff val="80000"/>
                </a:schemeClr>
              </a:solidFill>
              <a:latin typeface="Montserrat" panose="00000500000000000000" pitchFamily="2" charset="0"/>
            </a:endParaRPr>
          </a:p>
          <a:p>
            <a:pPr marL="800100" lvl="1" indent="-342900">
              <a:buFont typeface="Arial" panose="020B0604020202020204" pitchFamily="34" charset="0"/>
              <a:buChar char="•"/>
            </a:pPr>
            <a:r>
              <a:rPr lang="en-US" sz="1900" dirty="0">
                <a:solidFill>
                  <a:schemeClr val="accent4">
                    <a:lumMod val="20000"/>
                    <a:lumOff val="80000"/>
                  </a:schemeClr>
                </a:solidFill>
                <a:latin typeface="Montserrat" panose="00000500000000000000" pitchFamily="2" charset="0"/>
              </a:rPr>
              <a:t>Enterprises now can “raise their hands” as good actors in the calling ecosystem and restore trust back to the phone and;</a:t>
            </a:r>
          </a:p>
          <a:p>
            <a:pPr marL="800100" lvl="1" indent="-342900">
              <a:buFont typeface="Arial" panose="020B0604020202020204" pitchFamily="34" charset="0"/>
              <a:buChar char="•"/>
            </a:pPr>
            <a:endParaRPr lang="en-US" sz="1900" dirty="0">
              <a:solidFill>
                <a:schemeClr val="accent4">
                  <a:lumMod val="20000"/>
                  <a:lumOff val="80000"/>
                </a:schemeClr>
              </a:solidFill>
              <a:latin typeface="Montserrat" panose="00000500000000000000" pitchFamily="2" charset="0"/>
            </a:endParaRPr>
          </a:p>
          <a:p>
            <a:pPr marL="800100" lvl="1" indent="-342900">
              <a:buFont typeface="Arial" panose="020B0604020202020204" pitchFamily="34" charset="0"/>
              <a:buChar char="•"/>
            </a:pPr>
            <a:r>
              <a:rPr lang="en-US" sz="1900" dirty="0">
                <a:solidFill>
                  <a:schemeClr val="accent4">
                    <a:lumMod val="20000"/>
                    <a:lumOff val="80000"/>
                  </a:schemeClr>
                </a:solidFill>
                <a:latin typeface="Montserrat" panose="00000500000000000000" pitchFamily="2" charset="0"/>
              </a:rPr>
              <a:t>Absolve nearly 100% of inaccurate labeling and;</a:t>
            </a:r>
          </a:p>
          <a:p>
            <a:pPr marL="800100" lvl="1" indent="-342900">
              <a:buFont typeface="Arial" panose="020B0604020202020204" pitchFamily="34" charset="0"/>
              <a:buChar char="•"/>
            </a:pPr>
            <a:endParaRPr lang="en-US" sz="1900" dirty="0">
              <a:solidFill>
                <a:schemeClr val="accent4">
                  <a:lumMod val="20000"/>
                  <a:lumOff val="80000"/>
                </a:schemeClr>
              </a:solidFill>
              <a:latin typeface="Montserrat" panose="00000500000000000000" pitchFamily="2" charset="0"/>
            </a:endParaRPr>
          </a:p>
          <a:p>
            <a:pPr marL="800100" lvl="1" indent="-342900">
              <a:buFont typeface="Arial" panose="020B0604020202020204" pitchFamily="34" charset="0"/>
              <a:buChar char="•"/>
            </a:pPr>
            <a:r>
              <a:rPr lang="en-US" sz="1900" dirty="0">
                <a:solidFill>
                  <a:schemeClr val="accent4">
                    <a:lumMod val="20000"/>
                    <a:lumOff val="80000"/>
                  </a:schemeClr>
                </a:solidFill>
                <a:latin typeface="Montserrat" panose="00000500000000000000" pitchFamily="2" charset="0"/>
              </a:rPr>
              <a:t>Identify when fraudsters spoof your TNs and;</a:t>
            </a:r>
          </a:p>
          <a:p>
            <a:pPr marL="800100" lvl="1" indent="-342900">
              <a:buFont typeface="Arial" panose="020B0604020202020204" pitchFamily="34" charset="0"/>
              <a:buChar char="•"/>
            </a:pPr>
            <a:endParaRPr lang="en-US" sz="1900" dirty="0">
              <a:solidFill>
                <a:schemeClr val="accent4">
                  <a:lumMod val="20000"/>
                  <a:lumOff val="80000"/>
                </a:schemeClr>
              </a:solidFill>
              <a:latin typeface="Montserrat" panose="00000500000000000000" pitchFamily="2" charset="0"/>
            </a:endParaRPr>
          </a:p>
          <a:p>
            <a:pPr marL="800100" lvl="1" indent="-342900">
              <a:buFont typeface="Arial" panose="020B0604020202020204" pitchFamily="34" charset="0"/>
              <a:buChar char="•"/>
            </a:pPr>
            <a:r>
              <a:rPr lang="en-US" sz="1900" dirty="0">
                <a:solidFill>
                  <a:schemeClr val="accent4">
                    <a:lumMod val="20000"/>
                    <a:lumOff val="80000"/>
                  </a:schemeClr>
                </a:solidFill>
                <a:latin typeface="Montserrat" panose="00000500000000000000" pitchFamily="2" charset="0"/>
              </a:rPr>
              <a:t>Identify areas of non-compliance through in-depth CDR analysis.</a:t>
            </a:r>
          </a:p>
          <a:p>
            <a:pPr lvl="1"/>
            <a:endParaRPr lang="en-US" sz="1900" dirty="0">
              <a:solidFill>
                <a:schemeClr val="accent4">
                  <a:lumMod val="20000"/>
                  <a:lumOff val="80000"/>
                </a:schemeClr>
              </a:solidFill>
              <a:latin typeface="Montserrat" panose="00000500000000000000" pitchFamily="2" charset="0"/>
            </a:endParaRPr>
          </a:p>
        </p:txBody>
      </p:sp>
      <p:pic>
        <p:nvPicPr>
          <p:cNvPr id="4" name="Picture 3" descr="A screenshot of a phone&#10;&#10;AI-generated content may be incorrect.">
            <a:extLst>
              <a:ext uri="{FF2B5EF4-FFF2-40B4-BE49-F238E27FC236}">
                <a16:creationId xmlns:a16="http://schemas.microsoft.com/office/drawing/2014/main" id="{12E62E2E-DC56-FA3B-F75D-DBC0B2E9DCA0}"/>
              </a:ext>
            </a:extLst>
          </p:cNvPr>
          <p:cNvPicPr>
            <a:picLocks noChangeAspect="1"/>
          </p:cNvPicPr>
          <p:nvPr/>
        </p:nvPicPr>
        <p:blipFill>
          <a:blip r:embed="rId2"/>
          <a:srcRect r="66682"/>
          <a:stretch>
            <a:fillRect/>
          </a:stretch>
        </p:blipFill>
        <p:spPr>
          <a:xfrm>
            <a:off x="7864802" y="896681"/>
            <a:ext cx="3313140" cy="6469319"/>
          </a:xfrm>
          <a:prstGeom prst="rect">
            <a:avLst/>
          </a:prstGeom>
        </p:spPr>
      </p:pic>
    </p:spTree>
    <p:extLst>
      <p:ext uri="{BB962C8B-B14F-4D97-AF65-F5344CB8AC3E}">
        <p14:creationId xmlns:p14="http://schemas.microsoft.com/office/powerpoint/2010/main" val="3827643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A0CD0-069E-794A-080D-DE7FBA66464B}"/>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51E3CE32-FE01-91FC-442C-536FB7991D6E}"/>
              </a:ext>
            </a:extLst>
          </p:cNvPr>
          <p:cNvGrpSpPr/>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29A1556B-F4A9-6C4E-0770-F94F3A06E9E2}"/>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A3A1CFA-5FC1-E895-8C5F-1490A2A6C485}"/>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491D90-8580-FE1C-A0EB-1870321F022F}"/>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38712186-7F11-85E5-93CE-C4092CF1B9DC}"/>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Vetting Ecosystem</a:t>
            </a:r>
          </a:p>
        </p:txBody>
      </p:sp>
      <p:sp>
        <p:nvSpPr>
          <p:cNvPr id="2" name="TextBox 1">
            <a:extLst>
              <a:ext uri="{FF2B5EF4-FFF2-40B4-BE49-F238E27FC236}">
                <a16:creationId xmlns:a16="http://schemas.microsoft.com/office/drawing/2014/main" id="{F7A41914-5E8A-F476-8D4A-D7A852F79FF3}"/>
              </a:ext>
            </a:extLst>
          </p:cNvPr>
          <p:cNvSpPr txBox="1"/>
          <p:nvPr/>
        </p:nvSpPr>
        <p:spPr>
          <a:xfrm>
            <a:off x="722231" y="2163699"/>
            <a:ext cx="6839712" cy="3785652"/>
          </a:xfrm>
          <a:prstGeom prst="rect">
            <a:avLst/>
          </a:prstGeom>
          <a:noFill/>
        </p:spPr>
        <p:txBody>
          <a:bodyPr wrap="square" rtlCol="0">
            <a:spAutoFit/>
          </a:bodyPr>
          <a:lstStyle/>
          <a:p>
            <a:pPr lvl="1"/>
            <a:r>
              <a:rPr lang="en-US" sz="2000" dirty="0">
                <a:solidFill>
                  <a:schemeClr val="accent4">
                    <a:lumMod val="20000"/>
                    <a:lumOff val="80000"/>
                  </a:schemeClr>
                </a:solidFill>
                <a:latin typeface="Montserrat" panose="00000500000000000000" pitchFamily="2" charset="0"/>
              </a:rPr>
              <a:t>Through our improved end-to-end vetting ecosystem:</a:t>
            </a:r>
          </a:p>
          <a:p>
            <a:pPr lvl="1"/>
            <a:endParaRPr lang="en-US" sz="2000" dirty="0">
              <a:solidFill>
                <a:schemeClr val="accent4">
                  <a:lumMod val="20000"/>
                  <a:lumOff val="80000"/>
                </a:schemeClr>
              </a:solidFill>
              <a:latin typeface="Montserrat" panose="00000500000000000000" pitchFamily="2" charset="0"/>
            </a:endParaRPr>
          </a:p>
          <a:p>
            <a:pPr marL="800100" lvl="1"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Enterprises can now prevent intermediary carriers from blocking and diverting calls and;</a:t>
            </a:r>
          </a:p>
          <a:p>
            <a:pPr marL="800100" lvl="1"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800100" lvl="1"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Significantly reduce TN Inventory and;</a:t>
            </a:r>
          </a:p>
          <a:p>
            <a:pPr marL="800100" lvl="1"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800100" lvl="1"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Dial smarter, not harder.</a:t>
            </a:r>
          </a:p>
          <a:p>
            <a:pPr marL="800100" lvl="1"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800100" lvl="1"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lvl="1"/>
            <a:endParaRPr lang="en-US" sz="2000" dirty="0">
              <a:solidFill>
                <a:schemeClr val="accent4">
                  <a:lumMod val="20000"/>
                  <a:lumOff val="80000"/>
                </a:schemeClr>
              </a:solidFill>
              <a:latin typeface="Montserrat" panose="00000500000000000000" pitchFamily="2" charset="0"/>
            </a:endParaRPr>
          </a:p>
        </p:txBody>
      </p:sp>
      <p:pic>
        <p:nvPicPr>
          <p:cNvPr id="4" name="Picture 3" descr="A screenshot of a phone&#10;&#10;AI-generated content may be incorrect.">
            <a:extLst>
              <a:ext uri="{FF2B5EF4-FFF2-40B4-BE49-F238E27FC236}">
                <a16:creationId xmlns:a16="http://schemas.microsoft.com/office/drawing/2014/main" id="{96B99972-3454-DA8F-C9DC-EEEFBA6A7364}"/>
              </a:ext>
            </a:extLst>
          </p:cNvPr>
          <p:cNvPicPr>
            <a:picLocks noChangeAspect="1"/>
          </p:cNvPicPr>
          <p:nvPr/>
        </p:nvPicPr>
        <p:blipFill>
          <a:blip r:embed="rId2"/>
          <a:srcRect r="66682"/>
          <a:stretch>
            <a:fillRect/>
          </a:stretch>
        </p:blipFill>
        <p:spPr>
          <a:xfrm>
            <a:off x="7864802" y="896681"/>
            <a:ext cx="3313140" cy="6469319"/>
          </a:xfrm>
          <a:prstGeom prst="rect">
            <a:avLst/>
          </a:prstGeom>
        </p:spPr>
      </p:pic>
      <p:sp>
        <p:nvSpPr>
          <p:cNvPr id="8" name="TextBox 7">
            <a:extLst>
              <a:ext uri="{FF2B5EF4-FFF2-40B4-BE49-F238E27FC236}">
                <a16:creationId xmlns:a16="http://schemas.microsoft.com/office/drawing/2014/main" id="{C170A826-1C30-63F3-3501-CC8E44DFA189}"/>
              </a:ext>
            </a:extLst>
          </p:cNvPr>
          <p:cNvSpPr txBox="1"/>
          <p:nvPr/>
        </p:nvSpPr>
        <p:spPr>
          <a:xfrm>
            <a:off x="667657" y="5444898"/>
            <a:ext cx="6839712" cy="784830"/>
          </a:xfrm>
          <a:prstGeom prst="rect">
            <a:avLst/>
          </a:prstGeom>
          <a:noFill/>
        </p:spPr>
        <p:txBody>
          <a:bodyPr wrap="square" rtlCol="0">
            <a:spAutoFit/>
          </a:bodyPr>
          <a:lstStyle/>
          <a:p>
            <a:pPr lvl="1"/>
            <a:r>
              <a:rPr lang="en-US" sz="1500" dirty="0">
                <a:solidFill>
                  <a:schemeClr val="accent4">
                    <a:lumMod val="20000"/>
                    <a:lumOff val="80000"/>
                  </a:schemeClr>
                </a:solidFill>
                <a:latin typeface="Montserrat" panose="00000500000000000000" pitchFamily="2" charset="0"/>
              </a:rPr>
              <a:t>The majority of users who have been approved in the new vetting ecosystem are 100% clean off all carriers and have seen a significant improvement in connect rates and an improved cx. </a:t>
            </a:r>
          </a:p>
        </p:txBody>
      </p:sp>
    </p:spTree>
    <p:extLst>
      <p:ext uri="{BB962C8B-B14F-4D97-AF65-F5344CB8AC3E}">
        <p14:creationId xmlns:p14="http://schemas.microsoft.com/office/powerpoint/2010/main" val="25500171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25783-8D2C-DA06-0F15-B4B6B1415B8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2D06906-3881-067B-645F-AF7CE83F7E0A}"/>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3085B51C-C8B4-7742-F026-5C1CC50BE407}"/>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472ED50-33F7-499C-749C-B6BB36FD8B92}"/>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D4B4C655-45CB-5940-7D7A-6235321103D2}"/>
              </a:ext>
            </a:extLst>
          </p:cNvPr>
          <p:cNvSpPr txBox="1"/>
          <p:nvPr/>
        </p:nvSpPr>
        <p:spPr>
          <a:xfrm>
            <a:off x="0" y="2844224"/>
            <a:ext cx="12192000" cy="1323439"/>
          </a:xfrm>
          <a:prstGeom prst="rect">
            <a:avLst/>
          </a:prstGeom>
          <a:noFill/>
        </p:spPr>
        <p:txBody>
          <a:bodyPr wrap="square" rtlCol="0">
            <a:spAutoFit/>
          </a:bodyPr>
          <a:lstStyle/>
          <a:p>
            <a:pPr algn="ctr"/>
            <a:r>
              <a:rPr lang="en-US" sz="4000" b="1" dirty="0">
                <a:solidFill>
                  <a:schemeClr val="accent4">
                    <a:lumMod val="20000"/>
                    <a:lumOff val="80000"/>
                  </a:schemeClr>
                </a:solidFill>
                <a:latin typeface="Montserrat" panose="00000500000000000000" pitchFamily="2" charset="0"/>
              </a:rPr>
              <a:t>Questions?</a:t>
            </a:r>
          </a:p>
          <a:p>
            <a:pPr algn="ctr"/>
            <a:endParaRPr lang="en-US" sz="2000" b="1" dirty="0">
              <a:solidFill>
                <a:schemeClr val="bg1"/>
              </a:solidFill>
              <a:latin typeface="Montserrat" panose="00000500000000000000" pitchFamily="2" charset="0"/>
            </a:endParaRPr>
          </a:p>
          <a:p>
            <a:pPr algn="ctr"/>
            <a:r>
              <a:rPr lang="en-US" sz="2000" dirty="0">
                <a:solidFill>
                  <a:schemeClr val="bg1"/>
                </a:solidFill>
                <a:latin typeface="Montserrat" panose="00000500000000000000" pitchFamily="2" charset="0"/>
              </a:rPr>
              <a:t>Email me as well to chat:  </a:t>
            </a:r>
            <a:r>
              <a:rPr lang="en-US" sz="2000" b="1" dirty="0">
                <a:solidFill>
                  <a:schemeClr val="bg1"/>
                </a:solidFill>
                <a:latin typeface="Montserrat" panose="00000500000000000000" pitchFamily="2" charset="0"/>
              </a:rPr>
              <a:t>Ronnie@DNC.com</a:t>
            </a:r>
          </a:p>
        </p:txBody>
      </p:sp>
    </p:spTree>
    <p:extLst>
      <p:ext uri="{BB962C8B-B14F-4D97-AF65-F5344CB8AC3E}">
        <p14:creationId xmlns:p14="http://schemas.microsoft.com/office/powerpoint/2010/main" val="636079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48B31-551A-0D45-4187-9C7C2A8003D7}"/>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456B753A-5572-2036-2DCF-DB1C797ECD8C}"/>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1B42C0AF-AEED-C129-EFC6-DF8A04C91C76}"/>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C62074B-9B56-2D23-8325-A41AD5309412}"/>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379E463-611B-C77D-2A34-AB64BEF8D954}"/>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494283B-B3DA-D64B-AF7B-EB13C818BE73}"/>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Robocalls by Category</a:t>
            </a:r>
          </a:p>
        </p:txBody>
      </p:sp>
      <p:pic>
        <p:nvPicPr>
          <p:cNvPr id="4" name="Picture 3" descr="A table with numbers and numbers&#10;&#10;AI-generated content may be incorrect.">
            <a:extLst>
              <a:ext uri="{FF2B5EF4-FFF2-40B4-BE49-F238E27FC236}">
                <a16:creationId xmlns:a16="http://schemas.microsoft.com/office/drawing/2014/main" id="{019938CA-8552-C066-1689-A8C033A6FE95}"/>
              </a:ext>
            </a:extLst>
          </p:cNvPr>
          <p:cNvPicPr>
            <a:picLocks noChangeAspect="1"/>
          </p:cNvPicPr>
          <p:nvPr/>
        </p:nvPicPr>
        <p:blipFill>
          <a:blip r:embed="rId3"/>
          <a:stretch>
            <a:fillRect/>
          </a:stretch>
        </p:blipFill>
        <p:spPr>
          <a:xfrm>
            <a:off x="711199" y="2712892"/>
            <a:ext cx="10571747" cy="2683068"/>
          </a:xfrm>
          <a:prstGeom prst="rect">
            <a:avLst/>
          </a:prstGeom>
        </p:spPr>
      </p:pic>
    </p:spTree>
    <p:extLst>
      <p:ext uri="{BB962C8B-B14F-4D97-AF65-F5344CB8AC3E}">
        <p14:creationId xmlns:p14="http://schemas.microsoft.com/office/powerpoint/2010/main" val="3548218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F0E51-BF03-43EB-4953-81E2F28679F6}"/>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C4EE0D83-8904-8653-7D2A-F09C3608EE2F}"/>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A17F60F4-EC1A-DF12-0D12-4D9C0300BD7F}"/>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A887D4-36D8-4F83-532F-5E7975C79D4E}"/>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EF9B0F-8908-9135-A144-076EA113EA64}"/>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E3CB7B13-8620-C306-35FF-0C45BCFA15BB}"/>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Historical Recap</a:t>
            </a:r>
          </a:p>
        </p:txBody>
      </p:sp>
      <p:sp>
        <p:nvSpPr>
          <p:cNvPr id="2" name="TextBox 1">
            <a:extLst>
              <a:ext uri="{FF2B5EF4-FFF2-40B4-BE49-F238E27FC236}">
                <a16:creationId xmlns:a16="http://schemas.microsoft.com/office/drawing/2014/main" id="{BC94F658-37C1-08B7-23D7-761F9673CFCA}"/>
              </a:ext>
            </a:extLst>
          </p:cNvPr>
          <p:cNvSpPr txBox="1"/>
          <p:nvPr/>
        </p:nvSpPr>
        <p:spPr>
          <a:xfrm>
            <a:off x="1225549" y="2332119"/>
            <a:ext cx="9740901" cy="3477875"/>
          </a:xfrm>
          <a:prstGeom prst="rect">
            <a:avLst/>
          </a:prstGeom>
          <a:noFill/>
        </p:spPr>
        <p:txBody>
          <a:bodyPr wrap="square" rtlCol="0">
            <a:spAutoFit/>
          </a:bodyPr>
          <a:lstStyle/>
          <a:p>
            <a:r>
              <a:rPr lang="en-US" sz="2000" dirty="0">
                <a:solidFill>
                  <a:schemeClr val="accent4">
                    <a:lumMod val="20000"/>
                    <a:lumOff val="80000"/>
                  </a:schemeClr>
                </a:solidFill>
                <a:latin typeface="Montserrat" panose="00000500000000000000" pitchFamily="2" charset="0"/>
              </a:rPr>
              <a:t>Two approaches were taken to combat the robocall epidemic: </a:t>
            </a:r>
          </a:p>
          <a:p>
            <a:endParaRPr lang="en-US" sz="2000" dirty="0">
              <a:solidFill>
                <a:schemeClr val="accent4">
                  <a:lumMod val="20000"/>
                  <a:lumOff val="80000"/>
                </a:schemeClr>
              </a:solidFill>
              <a:latin typeface="Montserrat" panose="00000500000000000000" pitchFamily="2" charset="0"/>
            </a:endParaRPr>
          </a:p>
          <a:p>
            <a:r>
              <a:rPr lang="en-US" sz="2000" b="1" dirty="0">
                <a:solidFill>
                  <a:schemeClr val="accent4">
                    <a:lumMod val="20000"/>
                    <a:lumOff val="80000"/>
                  </a:schemeClr>
                </a:solidFill>
                <a:latin typeface="Montserrat" panose="00000500000000000000" pitchFamily="2" charset="0"/>
              </a:rPr>
              <a:t>STIR/SHAKEN: </a:t>
            </a: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	The FCC mandated carriers to authenticate calls that originates on its network with the goal of enabling the possibility for traceback &amp; enforcement.</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r>
              <a:rPr lang="en-US" sz="2000" b="1" dirty="0">
                <a:solidFill>
                  <a:schemeClr val="accent4">
                    <a:lumMod val="20000"/>
                    <a:lumOff val="80000"/>
                  </a:schemeClr>
                </a:solidFill>
                <a:latin typeface="Montserrat" panose="00000500000000000000" pitchFamily="2" charset="0"/>
              </a:rPr>
              <a:t>Call Labeling Analytics: </a:t>
            </a: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Separate from the FCC, the carriers took the approach using analytics to determine if a call is spam.</a:t>
            </a:r>
          </a:p>
        </p:txBody>
      </p:sp>
    </p:spTree>
    <p:extLst>
      <p:ext uri="{BB962C8B-B14F-4D97-AF65-F5344CB8AC3E}">
        <p14:creationId xmlns:p14="http://schemas.microsoft.com/office/powerpoint/2010/main" val="3351463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0C959-600B-2312-3001-4A833AE7ABFB}"/>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C1B0B947-0A51-02C2-5361-BA1C649F0D95}"/>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10A6566B-14A9-AE4D-8F32-6946D6EA292A}"/>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DFF7C37-FF61-5CCA-7AB5-18F6A6096F92}"/>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8A6C4F-2463-2632-A427-6165F366433D}"/>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5EC62C44-CB62-4B43-1B0B-8F3F98FEBC25}"/>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What does this mean?</a:t>
            </a:r>
          </a:p>
        </p:txBody>
      </p:sp>
      <p:sp>
        <p:nvSpPr>
          <p:cNvPr id="2" name="TextBox 1">
            <a:extLst>
              <a:ext uri="{FF2B5EF4-FFF2-40B4-BE49-F238E27FC236}">
                <a16:creationId xmlns:a16="http://schemas.microsoft.com/office/drawing/2014/main" id="{6DD74F59-1C17-CD2C-8691-356CF0BC540A}"/>
              </a:ext>
            </a:extLst>
          </p:cNvPr>
          <p:cNvSpPr txBox="1"/>
          <p:nvPr/>
        </p:nvSpPr>
        <p:spPr>
          <a:xfrm>
            <a:off x="1225549" y="2230566"/>
            <a:ext cx="9740901" cy="2862322"/>
          </a:xfrm>
          <a:prstGeom prst="rect">
            <a:avLst/>
          </a:prstGeom>
          <a:noFill/>
        </p:spPr>
        <p:txBody>
          <a:bodyPr wrap="square" rtlCol="0">
            <a:spAutoFit/>
          </a:bodyPr>
          <a:lstStyle/>
          <a:p>
            <a:r>
              <a:rPr lang="en-US" sz="2000" dirty="0">
                <a:solidFill>
                  <a:schemeClr val="accent4">
                    <a:lumMod val="20000"/>
                    <a:lumOff val="80000"/>
                  </a:schemeClr>
                </a:solidFill>
                <a:latin typeface="Montserrat" panose="00000500000000000000" pitchFamily="2" charset="0"/>
              </a:rPr>
              <a:t>As a result of these enforcement actions, illegal robocalls have certainly dropped as shown in the </a:t>
            </a:r>
            <a:r>
              <a:rPr lang="en-US" sz="2000" dirty="0" err="1">
                <a:solidFill>
                  <a:schemeClr val="accent4">
                    <a:lumMod val="20000"/>
                    <a:lumOff val="80000"/>
                  </a:schemeClr>
                </a:solidFill>
                <a:latin typeface="Montserrat" panose="00000500000000000000" pitchFamily="2" charset="0"/>
              </a:rPr>
              <a:t>YouMail</a:t>
            </a:r>
            <a:r>
              <a:rPr lang="en-US" sz="2000" dirty="0">
                <a:solidFill>
                  <a:schemeClr val="accent4">
                    <a:lumMod val="20000"/>
                    <a:lumOff val="80000"/>
                  </a:schemeClr>
                </a:solidFill>
                <a:latin typeface="Montserrat" panose="00000500000000000000" pitchFamily="2" charset="0"/>
              </a:rPr>
              <a:t> report. </a:t>
            </a:r>
          </a:p>
          <a:p>
            <a:endParaRPr lang="en-US" sz="2000"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That’s great!</a:t>
            </a:r>
          </a:p>
          <a:p>
            <a:endParaRPr lang="en-US" sz="2000"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Another result of this is that originating and intermediary carriers are under major scrutiny with the FCC for being shut down and have been significantly more careful about the traffic that originates and passes through their network.</a:t>
            </a:r>
          </a:p>
        </p:txBody>
      </p:sp>
    </p:spTree>
    <p:extLst>
      <p:ext uri="{BB962C8B-B14F-4D97-AF65-F5344CB8AC3E}">
        <p14:creationId xmlns:p14="http://schemas.microsoft.com/office/powerpoint/2010/main" val="2671907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19BC6-469D-FEAF-5586-C5C31EB2CAB6}"/>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FE1706DF-5340-A409-FD88-1A3D854CFF4C}"/>
              </a:ext>
            </a:extLst>
          </p:cNvPr>
          <p:cNvGrpSpPr/>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72595166-091F-10D0-1137-6B232699225C}"/>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8F651E-9885-BFD8-21B5-722575E60901}"/>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33EEEC-B603-35E6-974B-403EC7592F5B}"/>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BE512B4-7AEA-6274-66F7-BC031E73E18A}"/>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What does this mean?</a:t>
            </a:r>
          </a:p>
        </p:txBody>
      </p:sp>
      <p:sp>
        <p:nvSpPr>
          <p:cNvPr id="2" name="TextBox 1">
            <a:extLst>
              <a:ext uri="{FF2B5EF4-FFF2-40B4-BE49-F238E27FC236}">
                <a16:creationId xmlns:a16="http://schemas.microsoft.com/office/drawing/2014/main" id="{1E913AF6-0C51-D416-14DB-DAEED655660D}"/>
              </a:ext>
            </a:extLst>
          </p:cNvPr>
          <p:cNvSpPr txBox="1"/>
          <p:nvPr/>
        </p:nvSpPr>
        <p:spPr>
          <a:xfrm>
            <a:off x="1225549" y="2230566"/>
            <a:ext cx="9740901" cy="3477875"/>
          </a:xfrm>
          <a:prstGeom prst="rect">
            <a:avLst/>
          </a:prstGeom>
          <a:noFill/>
        </p:spPr>
        <p:txBody>
          <a:bodyPr wrap="square" rtlCol="0">
            <a:spAutoFit/>
          </a:bodyPr>
          <a:lstStyle/>
          <a:p>
            <a:r>
              <a:rPr lang="en-US" sz="2000" dirty="0">
                <a:solidFill>
                  <a:schemeClr val="accent4">
                    <a:lumMod val="20000"/>
                    <a:lumOff val="80000"/>
                  </a:schemeClr>
                </a:solidFill>
                <a:latin typeface="Montserrat" panose="00000500000000000000" pitchFamily="2" charset="0"/>
              </a:rPr>
              <a:t>Specifically, </a:t>
            </a:r>
            <a:r>
              <a:rPr lang="en-US" sz="2000" b="1" dirty="0">
                <a:solidFill>
                  <a:schemeClr val="accent4">
                    <a:lumMod val="20000"/>
                    <a:lumOff val="80000"/>
                  </a:schemeClr>
                </a:solidFill>
                <a:latin typeface="Montserrat" panose="00000500000000000000" pitchFamily="2" charset="0"/>
              </a:rPr>
              <a:t>intermediary</a:t>
            </a:r>
            <a:r>
              <a:rPr lang="en-US" sz="2000" dirty="0">
                <a:solidFill>
                  <a:schemeClr val="accent4">
                    <a:lumMod val="20000"/>
                    <a:lumOff val="80000"/>
                  </a:schemeClr>
                </a:solidFill>
                <a:latin typeface="Montserrat" panose="00000500000000000000" pitchFamily="2" charset="0"/>
              </a:rPr>
              <a:t> providers have implemented measures to mitigate risky traffic on their network and it’s MAJORLY affecting legitimate businesses.</a:t>
            </a:r>
          </a:p>
          <a:p>
            <a:endParaRPr lang="en-US" sz="2000"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As downstream </a:t>
            </a:r>
            <a:r>
              <a:rPr lang="en-US" sz="2000" u="sng" dirty="0">
                <a:solidFill>
                  <a:schemeClr val="accent4">
                    <a:lumMod val="20000"/>
                    <a:lumOff val="80000"/>
                  </a:schemeClr>
                </a:solidFill>
                <a:latin typeface="Montserrat" panose="00000500000000000000" pitchFamily="2" charset="0"/>
              </a:rPr>
              <a:t>intermediary</a:t>
            </a:r>
            <a:r>
              <a:rPr lang="en-US" sz="2000" dirty="0">
                <a:solidFill>
                  <a:schemeClr val="accent4">
                    <a:lumMod val="20000"/>
                    <a:lumOff val="80000"/>
                  </a:schemeClr>
                </a:solidFill>
                <a:latin typeface="Montserrat" panose="00000500000000000000" pitchFamily="2" charset="0"/>
              </a:rPr>
              <a:t> carriers are worried about passing illegal call traffic, they are now blocking calls </a:t>
            </a:r>
            <a:r>
              <a:rPr lang="en-US" sz="2000" b="1" dirty="0">
                <a:solidFill>
                  <a:schemeClr val="accent4">
                    <a:lumMod val="20000"/>
                    <a:lumOff val="80000"/>
                  </a:schemeClr>
                </a:solidFill>
                <a:latin typeface="Montserrat" panose="00000500000000000000" pitchFamily="2" charset="0"/>
              </a:rPr>
              <a:t>AND</a:t>
            </a:r>
            <a:r>
              <a:rPr lang="en-US" sz="2000" dirty="0">
                <a:solidFill>
                  <a:schemeClr val="accent4">
                    <a:lumMod val="20000"/>
                    <a:lumOff val="80000"/>
                  </a:schemeClr>
                </a:solidFill>
                <a:latin typeface="Montserrat" panose="00000500000000000000" pitchFamily="2" charset="0"/>
              </a:rPr>
              <a:t> improperly routing calls causing many of legitimate calls not to reach its proper destination causing for a major drop in contact rates. </a:t>
            </a:r>
          </a:p>
          <a:p>
            <a:endParaRPr lang="en-US" sz="2000" dirty="0">
              <a:solidFill>
                <a:schemeClr val="accent4">
                  <a:lumMod val="20000"/>
                  <a:lumOff val="80000"/>
                </a:schemeClr>
              </a:solidFill>
              <a:latin typeface="Montserrat" panose="00000500000000000000" pitchFamily="2" charset="0"/>
            </a:endParaRPr>
          </a:p>
          <a:p>
            <a:r>
              <a:rPr lang="en-US" sz="2000" dirty="0">
                <a:solidFill>
                  <a:schemeClr val="accent4">
                    <a:lumMod val="20000"/>
                    <a:lumOff val="80000"/>
                  </a:schemeClr>
                </a:solidFill>
                <a:latin typeface="Montserrat" panose="00000500000000000000" pitchFamily="2" charset="0"/>
              </a:rPr>
              <a:t>Your low contact rates could be a direct result of your calls not even making it to the consumer phone!</a:t>
            </a:r>
          </a:p>
        </p:txBody>
      </p:sp>
    </p:spTree>
    <p:extLst>
      <p:ext uri="{BB962C8B-B14F-4D97-AF65-F5344CB8AC3E}">
        <p14:creationId xmlns:p14="http://schemas.microsoft.com/office/powerpoint/2010/main" val="3478950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E3ACD-E437-E10B-783B-B039CE6D3698}"/>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F7EDD900-1AC3-E189-AEC6-3B7D7CEC1369}"/>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3A1192D1-13C2-1C14-22FA-8D2D96AF6D4A}"/>
                </a:ext>
              </a:extLst>
            </p:cNvPr>
            <p:cNvSpPr/>
            <p:nvPr/>
          </p:nvSpPr>
          <p:spPr>
            <a:xfrm>
              <a:off x="0" y="0"/>
              <a:ext cx="12192000" cy="6858000"/>
            </a:xfrm>
            <a:prstGeom prst="rect">
              <a:avLst/>
            </a:prstGeom>
            <a:gradFill>
              <a:gsLst>
                <a:gs pos="100000">
                  <a:schemeClr val="accent4">
                    <a:lumMod val="75000"/>
                  </a:schemeClr>
                </a:gs>
                <a:gs pos="81000">
                  <a:schemeClr val="accent4">
                    <a:lumMod val="60000"/>
                    <a:lumOff val="40000"/>
                  </a:schemeClr>
                </a:gs>
                <a:gs pos="31000">
                  <a:srgbClr val="002060"/>
                </a:gs>
                <a:gs pos="14000">
                  <a:srgbClr val="002060"/>
                </a:gs>
                <a:gs pos="0">
                  <a:srgbClr val="0070C0"/>
                </a:gs>
              </a:gsLst>
              <a:lin ang="78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10ECFE-0784-5A4A-9A5C-FD27F6C40AAC}"/>
                </a:ext>
              </a:extLst>
            </p:cNvPr>
            <p:cNvSpPr/>
            <p:nvPr/>
          </p:nvSpPr>
          <p:spPr>
            <a:xfrm>
              <a:off x="667657" y="508000"/>
              <a:ext cx="10813144" cy="5878286"/>
            </a:xfrm>
            <a:prstGeom prst="rect">
              <a:avLst/>
            </a:prstGeom>
            <a:solidFill>
              <a:schemeClr val="tx1">
                <a:alpha val="32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BD8D91-8AC7-AC2E-6275-8DABBBBD7DD6}"/>
                </a:ext>
              </a:extLst>
            </p:cNvPr>
            <p:cNvSpPr/>
            <p:nvPr/>
          </p:nvSpPr>
          <p:spPr>
            <a:xfrm>
              <a:off x="1203778" y="1901184"/>
              <a:ext cx="9740901" cy="45719"/>
            </a:xfrm>
            <a:prstGeom prst="rect">
              <a:avLst/>
            </a:prstGeom>
            <a:gradFill>
              <a:gsLst>
                <a:gs pos="100000">
                  <a:schemeClr val="accent4">
                    <a:lumMod val="40000"/>
                    <a:lumOff val="60000"/>
                  </a:schemeClr>
                </a:gs>
                <a:gs pos="81000">
                  <a:schemeClr val="accent4">
                    <a:lumMod val="75000"/>
                  </a:schemeClr>
                </a:gs>
                <a:gs pos="14000">
                  <a:srgbClr val="002060"/>
                </a:gs>
                <a:gs pos="0">
                  <a:srgbClr val="0070C0"/>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42F9100D-7A02-13A9-B311-687A8C3D8687}"/>
              </a:ext>
            </a:extLst>
          </p:cNvPr>
          <p:cNvSpPr txBox="1"/>
          <p:nvPr/>
        </p:nvSpPr>
        <p:spPr>
          <a:xfrm>
            <a:off x="1079499" y="1091624"/>
            <a:ext cx="9740901" cy="630942"/>
          </a:xfrm>
          <a:prstGeom prst="rect">
            <a:avLst/>
          </a:prstGeom>
          <a:noFill/>
        </p:spPr>
        <p:txBody>
          <a:bodyPr wrap="square" rtlCol="0">
            <a:spAutoFit/>
          </a:bodyPr>
          <a:lstStyle/>
          <a:p>
            <a:r>
              <a:rPr lang="en-US" sz="3500" b="1" dirty="0">
                <a:solidFill>
                  <a:schemeClr val="bg1"/>
                </a:solidFill>
                <a:latin typeface="Montserrat" panose="00000500000000000000" pitchFamily="2" charset="0"/>
              </a:rPr>
              <a:t>Reasons for Intermediary Blocking</a:t>
            </a:r>
          </a:p>
        </p:txBody>
      </p:sp>
      <p:sp>
        <p:nvSpPr>
          <p:cNvPr id="2" name="TextBox 1">
            <a:extLst>
              <a:ext uri="{FF2B5EF4-FFF2-40B4-BE49-F238E27FC236}">
                <a16:creationId xmlns:a16="http://schemas.microsoft.com/office/drawing/2014/main" id="{140A32FB-204A-318A-45C0-5D14856B13A0}"/>
              </a:ext>
            </a:extLst>
          </p:cNvPr>
          <p:cNvSpPr txBox="1"/>
          <p:nvPr/>
        </p:nvSpPr>
        <p:spPr>
          <a:xfrm>
            <a:off x="1225549" y="2332119"/>
            <a:ext cx="9740901" cy="3477875"/>
          </a:xfrm>
          <a:prstGeom prst="rect">
            <a:avLst/>
          </a:prstGeom>
          <a:noFill/>
        </p:spPr>
        <p:txBody>
          <a:bodyPr wrap="square" rtlCol="0">
            <a:spAutoFit/>
          </a:bodyPr>
          <a:lstStyle/>
          <a:p>
            <a:r>
              <a:rPr lang="en-US" sz="2000" b="1" dirty="0">
                <a:solidFill>
                  <a:schemeClr val="accent4">
                    <a:lumMod val="20000"/>
                    <a:lumOff val="80000"/>
                  </a:schemeClr>
                </a:solidFill>
                <a:latin typeface="Montserrat" panose="00000500000000000000" pitchFamily="2" charset="0"/>
              </a:rPr>
              <a:t>Intermediary carriers </a:t>
            </a:r>
            <a:r>
              <a:rPr lang="en-US" sz="2000" dirty="0">
                <a:solidFill>
                  <a:schemeClr val="accent4">
                    <a:lumMod val="20000"/>
                    <a:lumOff val="80000"/>
                  </a:schemeClr>
                </a:solidFill>
                <a:latin typeface="Montserrat" panose="00000500000000000000" pitchFamily="2" charset="0"/>
              </a:rPr>
              <a:t>will block calls from TNs that are highly likely to be:</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TNs that are unallocated, unassigned, unused, DNO;</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TNs that are simply negatively categorized by any of the terminating carriers, even if the TN’s reputation is not severely negative. </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TNs that have a history of calling the same TN repeatedly.</a:t>
            </a:r>
          </a:p>
          <a:p>
            <a:pPr marL="342900" indent="-342900">
              <a:buFont typeface="Arial" panose="020B0604020202020204" pitchFamily="34" charset="0"/>
              <a:buChar char="•"/>
            </a:pPr>
            <a:endParaRPr lang="en-US" sz="2000" dirty="0">
              <a:solidFill>
                <a:schemeClr val="accent4">
                  <a:lumMod val="20000"/>
                  <a:lumOff val="80000"/>
                </a:schemeClr>
              </a:solidFill>
              <a:latin typeface="Montserrat" panose="00000500000000000000" pitchFamily="2" charset="0"/>
            </a:endParaRPr>
          </a:p>
          <a:p>
            <a:pPr marL="342900" indent="-342900">
              <a:buFont typeface="Arial" panose="020B0604020202020204" pitchFamily="34" charset="0"/>
              <a:buChar char="•"/>
            </a:pPr>
            <a:r>
              <a:rPr lang="en-US" sz="2000" dirty="0">
                <a:solidFill>
                  <a:schemeClr val="accent4">
                    <a:lumMod val="20000"/>
                    <a:lumOff val="80000"/>
                  </a:schemeClr>
                </a:solidFill>
                <a:latin typeface="Montserrat" panose="00000500000000000000" pitchFamily="2" charset="0"/>
              </a:rPr>
              <a:t>What percentage of my calls get blocked by intermediary carriers?</a:t>
            </a:r>
          </a:p>
          <a:p>
            <a:endParaRPr lang="en-US" sz="2000" dirty="0">
              <a:solidFill>
                <a:schemeClr val="accent4">
                  <a:lumMod val="20000"/>
                  <a:lumOff val="80000"/>
                </a:schemeClr>
              </a:solidFill>
              <a:latin typeface="Montserrat" panose="00000500000000000000" pitchFamily="2" charset="0"/>
            </a:endParaRPr>
          </a:p>
        </p:txBody>
      </p:sp>
    </p:spTree>
    <p:extLst>
      <p:ext uri="{BB962C8B-B14F-4D97-AF65-F5344CB8AC3E}">
        <p14:creationId xmlns:p14="http://schemas.microsoft.com/office/powerpoint/2010/main" val="8823701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4530</TotalTime>
  <Words>2595</Words>
  <Application>Microsoft Office PowerPoint</Application>
  <PresentationFormat>Widescreen</PresentationFormat>
  <Paragraphs>452</Paragraphs>
  <Slides>48</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Aptos</vt:lpstr>
      <vt:lpstr>Aptos Display</vt:lpstr>
      <vt:lpstr>Arial</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Ronnie Allen</dc:creator>
  <cp:lastModifiedBy>Ronnie Allen</cp:lastModifiedBy>
  <cp:revision>7</cp:revision>
  <dcterms:created xsi:type="dcterms:W3CDTF">2025-12-04T22:02:18Z</dcterms:created>
  <dcterms:modified xsi:type="dcterms:W3CDTF">2025-12-09T19:07:17Z</dcterms:modified>
</cp:coreProperties>
</file>